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slide+xml" PartName="/ppt/slides/slide38.xml"/>
  <Override ContentType="application/vnd.openxmlformats-officedocument.presentationml.slide+xml" PartName="/ppt/slides/slide39.xml"/>
  <Override ContentType="application/vnd.openxmlformats-officedocument.presentationml.slide+xml" PartName="/ppt/slides/slide40.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Lst>
  <p:sldSz cx="18288000" cy="10287000"/>
  <p:notesSz cx="6858000" cy="9144000"/>
  <p:embeddedFontLst>
    <p:embeddedFont>
      <p:font typeface="Arial Bold" charset="1" panose="020B0802020202020204"/>
      <p:regular r:id="rId46"/>
    </p:embeddedFont>
    <p:embeddedFont>
      <p:font typeface="Daydream" charset="1" panose="00000000000000000000"/>
      <p:regular r:id="rId47"/>
    </p:embeddedFont>
    <p:embeddedFont>
      <p:font typeface="Old Standard Bold" charset="1" panose="02040503050505020303"/>
      <p:regular r:id="rId48"/>
    </p:embeddedFont>
    <p:embeddedFont>
      <p:font typeface="Arial" charset="1" panose="020B0502020202020204"/>
      <p:regular r:id="rId49"/>
    </p:embeddedFont>
    <p:embeddedFont>
      <p:font typeface="Questrial" charset="1" panose="02000000000000000000"/>
      <p:regular r:id="rId50"/>
    </p:embeddedFont>
    <p:embeddedFont>
      <p:font typeface="Arial Bold Italics" charset="1" panose="020B0802020202090204"/>
      <p:regular r:id="rId51"/>
    </p:embeddedFont>
    <p:embeddedFont>
      <p:font typeface="Arial Italics" charset="1" panose="020B0502020202090204"/>
      <p:regular r:id="rId5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slides/slide23.xml" Type="http://schemas.openxmlformats.org/officeDocument/2006/relationships/slide"/><Relationship Id="rId29" Target="slides/slide24.xml" Type="http://schemas.openxmlformats.org/officeDocument/2006/relationships/slide"/><Relationship Id="rId3" Target="viewProps.xml" Type="http://schemas.openxmlformats.org/officeDocument/2006/relationships/viewProps"/><Relationship Id="rId30" Target="slides/slide25.xml" Type="http://schemas.openxmlformats.org/officeDocument/2006/relationships/slide"/><Relationship Id="rId31" Target="slides/slide26.xml" Type="http://schemas.openxmlformats.org/officeDocument/2006/relationships/slide"/><Relationship Id="rId32" Target="slides/slide27.xml" Type="http://schemas.openxmlformats.org/officeDocument/2006/relationships/slide"/><Relationship Id="rId33" Target="slides/slide28.xml" Type="http://schemas.openxmlformats.org/officeDocument/2006/relationships/slide"/><Relationship Id="rId34" Target="slides/slide29.xml" Type="http://schemas.openxmlformats.org/officeDocument/2006/relationships/slide"/><Relationship Id="rId35" Target="slides/slide30.xml" Type="http://schemas.openxmlformats.org/officeDocument/2006/relationships/slide"/><Relationship Id="rId36" Target="slides/slide31.xml" Type="http://schemas.openxmlformats.org/officeDocument/2006/relationships/slide"/><Relationship Id="rId37" Target="slides/slide32.xml" Type="http://schemas.openxmlformats.org/officeDocument/2006/relationships/slide"/><Relationship Id="rId38" Target="slides/slide33.xml" Type="http://schemas.openxmlformats.org/officeDocument/2006/relationships/slide"/><Relationship Id="rId39" Target="slides/slide34.xml" Type="http://schemas.openxmlformats.org/officeDocument/2006/relationships/slide"/><Relationship Id="rId4" Target="theme/theme1.xml" Type="http://schemas.openxmlformats.org/officeDocument/2006/relationships/theme"/><Relationship Id="rId40" Target="slides/slide35.xml" Type="http://schemas.openxmlformats.org/officeDocument/2006/relationships/slide"/><Relationship Id="rId41" Target="slides/slide36.xml" Type="http://schemas.openxmlformats.org/officeDocument/2006/relationships/slide"/><Relationship Id="rId42" Target="slides/slide37.xml" Type="http://schemas.openxmlformats.org/officeDocument/2006/relationships/slide"/><Relationship Id="rId43" Target="slides/slide38.xml" Type="http://schemas.openxmlformats.org/officeDocument/2006/relationships/slide"/><Relationship Id="rId44" Target="slides/slide39.xml" Type="http://schemas.openxmlformats.org/officeDocument/2006/relationships/slide"/><Relationship Id="rId45" Target="slides/slide40.xml" Type="http://schemas.openxmlformats.org/officeDocument/2006/relationships/slide"/><Relationship Id="rId46" Target="fonts/font46.fntdata" Type="http://schemas.openxmlformats.org/officeDocument/2006/relationships/font"/><Relationship Id="rId47" Target="fonts/font47.fntdata" Type="http://schemas.openxmlformats.org/officeDocument/2006/relationships/font"/><Relationship Id="rId48" Target="fonts/font48.fntdata" Type="http://schemas.openxmlformats.org/officeDocument/2006/relationships/font"/><Relationship Id="rId49" Target="fonts/font49.fntdata" Type="http://schemas.openxmlformats.org/officeDocument/2006/relationships/font"/><Relationship Id="rId5" Target="tableStyles.xml" Type="http://schemas.openxmlformats.org/officeDocument/2006/relationships/tableStyles"/><Relationship Id="rId50" Target="fonts/font50.fntdata" Type="http://schemas.openxmlformats.org/officeDocument/2006/relationships/font"/><Relationship Id="rId51" Target="fonts/font51.fntdata" Type="http://schemas.openxmlformats.org/officeDocument/2006/relationships/font"/><Relationship Id="rId52" Target="fonts/font52.fntdata" Type="http://schemas.openxmlformats.org/officeDocument/2006/relationships/font"/><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svg" Type="http://schemas.openxmlformats.org/officeDocument/2006/relationships/image"/><Relationship Id="rId11" Target="../media/image10.png" Type="http://schemas.openxmlformats.org/officeDocument/2006/relationships/image"/><Relationship Id="rId12" Target="../media/image11.svg" Type="http://schemas.openxmlformats.org/officeDocument/2006/relationships/image"/><Relationship Id="rId13" Target="../media/image12.png" Type="http://schemas.openxmlformats.org/officeDocument/2006/relationships/image"/><Relationship Id="rId14" Target="../media/image13.svg" Type="http://schemas.openxmlformats.org/officeDocument/2006/relationships/image"/><Relationship Id="rId2" Target="../media/image1.pn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4.png" Type="http://schemas.openxmlformats.org/officeDocument/2006/relationships/image"/><Relationship Id="rId6" Target="../media/image5.svg" Type="http://schemas.openxmlformats.org/officeDocument/2006/relationships/image"/><Relationship Id="rId7" Target="../media/image6.png" Type="http://schemas.openxmlformats.org/officeDocument/2006/relationships/image"/><Relationship Id="rId8" Target="../media/image7.svg" Type="http://schemas.openxmlformats.org/officeDocument/2006/relationships/image"/><Relationship Id="rId9" Target="../media/image8.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5.pn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6.pn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7.pn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8.png" Type="http://schemas.openxmlformats.org/officeDocument/2006/relationships/image"/><Relationship Id="rId3" Target="../media/image39.svg" Type="http://schemas.openxmlformats.org/officeDocument/2006/relationships/image"/><Relationship Id="rId4" Target="../media/image40.png" Type="http://schemas.openxmlformats.org/officeDocument/2006/relationships/image"/><Relationship Id="rId5" Target="../media/image41.svg" Type="http://schemas.openxmlformats.org/officeDocument/2006/relationships/image"/><Relationship Id="rId6" Target="../media/image2.png" Type="http://schemas.openxmlformats.org/officeDocument/2006/relationships/image"/><Relationship Id="rId7" Target="../media/image3.sv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2.svg" Type="http://schemas.openxmlformats.org/officeDocument/2006/relationships/image"/><Relationship Id="rId11" Target="../media/image23.png" Type="http://schemas.openxmlformats.org/officeDocument/2006/relationships/image"/><Relationship Id="rId12" Target="../media/image24.png" Type="http://schemas.openxmlformats.org/officeDocument/2006/relationships/image"/><Relationship Id="rId13" Target="../media/image25.svg" Type="http://schemas.openxmlformats.org/officeDocument/2006/relationships/image"/><Relationship Id="rId14" Target="../media/image26.png" Type="http://schemas.openxmlformats.org/officeDocument/2006/relationships/image"/><Relationship Id="rId15" Target="../media/image27.svg" Type="http://schemas.openxmlformats.org/officeDocument/2006/relationships/image"/><Relationship Id="rId16" Target="../media/image28.png" Type="http://schemas.openxmlformats.org/officeDocument/2006/relationships/image"/><Relationship Id="rId17" Target="../media/image29.svg" Type="http://schemas.openxmlformats.org/officeDocument/2006/relationships/image"/><Relationship Id="rId18" Target="../media/image30.png" Type="http://schemas.openxmlformats.org/officeDocument/2006/relationships/image"/><Relationship Id="rId19" Target="../media/image4.png" Type="http://schemas.openxmlformats.org/officeDocument/2006/relationships/image"/><Relationship Id="rId2" Target="../media/image14.png" Type="http://schemas.openxmlformats.org/officeDocument/2006/relationships/image"/><Relationship Id="rId20" Target="../media/image5.svg" Type="http://schemas.openxmlformats.org/officeDocument/2006/relationships/image"/><Relationship Id="rId21" Target="../media/image6.png" Type="http://schemas.openxmlformats.org/officeDocument/2006/relationships/image"/><Relationship Id="rId22" Target="../media/image7.svg" Type="http://schemas.openxmlformats.org/officeDocument/2006/relationships/image"/><Relationship Id="rId23" Target="../media/image8.png" Type="http://schemas.openxmlformats.org/officeDocument/2006/relationships/image"/><Relationship Id="rId24" Target="../media/image9.svg" Type="http://schemas.openxmlformats.org/officeDocument/2006/relationships/image"/><Relationship Id="rId25" Target="../media/image10.png" Type="http://schemas.openxmlformats.org/officeDocument/2006/relationships/image"/><Relationship Id="rId26" Target="../media/image11.svg" Type="http://schemas.openxmlformats.org/officeDocument/2006/relationships/image"/><Relationship Id="rId27" Target="../media/image12.png" Type="http://schemas.openxmlformats.org/officeDocument/2006/relationships/image"/><Relationship Id="rId28" Target="../media/image13.svg" Type="http://schemas.openxmlformats.org/officeDocument/2006/relationships/image"/><Relationship Id="rId3" Target="../media/image15.svg" Type="http://schemas.openxmlformats.org/officeDocument/2006/relationships/image"/><Relationship Id="rId4" Target="../media/image16.png" Type="http://schemas.openxmlformats.org/officeDocument/2006/relationships/image"/><Relationship Id="rId5" Target="../media/image17.svg" Type="http://schemas.openxmlformats.org/officeDocument/2006/relationships/image"/><Relationship Id="rId6" Target="../media/image18.png" Type="http://schemas.openxmlformats.org/officeDocument/2006/relationships/image"/><Relationship Id="rId7" Target="../media/image19.png" Type="http://schemas.openxmlformats.org/officeDocument/2006/relationships/image"/><Relationship Id="rId8" Target="../media/image20.svg" Type="http://schemas.openxmlformats.org/officeDocument/2006/relationships/image"/><Relationship Id="rId9" Target="../media/image21.pn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2.pn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3.pn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4.png"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2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2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2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5.png" Type="http://schemas.openxmlformats.org/officeDocument/2006/relationships/image"/><Relationship Id="rId3" Target="../media/image46.png" Type="http://schemas.openxmlformats.org/officeDocument/2006/relationships/image"/></Relationships>
</file>

<file path=ppt/slides/_rels/slide2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3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1.svg" Type="http://schemas.openxmlformats.org/officeDocument/2006/relationships/image"/><Relationship Id="rId11" Target="../media/image12.png" Type="http://schemas.openxmlformats.org/officeDocument/2006/relationships/image"/><Relationship Id="rId12" Target="../media/image13.svg" Type="http://schemas.openxmlformats.org/officeDocument/2006/relationships/image"/><Relationship Id="rId2" Target="../media/image47.png" Type="http://schemas.openxmlformats.org/officeDocument/2006/relationships/image"/><Relationship Id="rId3" Target="../media/image4.png" Type="http://schemas.openxmlformats.org/officeDocument/2006/relationships/image"/><Relationship Id="rId4" Target="../media/image5.svg" Type="http://schemas.openxmlformats.org/officeDocument/2006/relationships/image"/><Relationship Id="rId5" Target="../media/image6.png" Type="http://schemas.openxmlformats.org/officeDocument/2006/relationships/image"/><Relationship Id="rId6" Target="../media/image7.svg" Type="http://schemas.openxmlformats.org/officeDocument/2006/relationships/image"/><Relationship Id="rId7" Target="../media/image8.png" Type="http://schemas.openxmlformats.org/officeDocument/2006/relationships/image"/><Relationship Id="rId8" Target="../media/image9.svg" Type="http://schemas.openxmlformats.org/officeDocument/2006/relationships/image"/><Relationship Id="rId9" Target="../media/image10.png" Type="http://schemas.openxmlformats.org/officeDocument/2006/relationships/image"/></Relationships>
</file>

<file path=ppt/slides/_rels/slide3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8.png" Type="http://schemas.openxmlformats.org/officeDocument/2006/relationships/image"/></Relationships>
</file>

<file path=ppt/slides/_rels/slide3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3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3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3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0.png" Type="http://schemas.openxmlformats.org/officeDocument/2006/relationships/image"/><Relationship Id="rId11" Target="../media/image11.svg" Type="http://schemas.openxmlformats.org/officeDocument/2006/relationships/image"/><Relationship Id="rId12" Target="../media/image12.png" Type="http://schemas.openxmlformats.org/officeDocument/2006/relationships/image"/><Relationship Id="rId13" Target="../media/image13.svg" Type="http://schemas.openxmlformats.org/officeDocument/2006/relationships/image"/><Relationship Id="rId2" Target="../media/image2.png" Type="http://schemas.openxmlformats.org/officeDocument/2006/relationships/image"/><Relationship Id="rId3" Target="../media/image3.sv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 Id="rId6" Target="../media/image6.png" Type="http://schemas.openxmlformats.org/officeDocument/2006/relationships/image"/><Relationship Id="rId7" Target="../media/image7.svg" Type="http://schemas.openxmlformats.org/officeDocument/2006/relationships/image"/><Relationship Id="rId8" Target="../media/image8.png" Type="http://schemas.openxmlformats.org/officeDocument/2006/relationships/image"/><Relationship Id="rId9" Target="../media/image9.svg" Type="http://schemas.openxmlformats.org/officeDocument/2006/relationships/image"/></Relationships>
</file>

<file path=ppt/slides/_rels/slide3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3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3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3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4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png" Type="http://schemas.openxmlformats.org/officeDocument/2006/relationships/image"/><Relationship Id="rId11" Target="../media/image9.svg" Type="http://schemas.openxmlformats.org/officeDocument/2006/relationships/image"/><Relationship Id="rId12" Target="../media/image10.png" Type="http://schemas.openxmlformats.org/officeDocument/2006/relationships/image"/><Relationship Id="rId13" Target="../media/image11.svg" Type="http://schemas.openxmlformats.org/officeDocument/2006/relationships/image"/><Relationship Id="rId14" Target="../media/image12.png" Type="http://schemas.openxmlformats.org/officeDocument/2006/relationships/image"/><Relationship Id="rId15" Target="../media/image13.svg" Type="http://schemas.openxmlformats.org/officeDocument/2006/relationships/image"/><Relationship Id="rId2" Target="../media/image31.png" Type="http://schemas.openxmlformats.org/officeDocument/2006/relationships/image"/><Relationship Id="rId3" Target="https://twitter.com/MsEJenkinson" TargetMode="External" Type="http://schemas.openxmlformats.org/officeDocument/2006/relationships/hyperlink"/><Relationship Id="rId4" Target="https://twitter.com/Gregg_ONeill" TargetMode="External" Type="http://schemas.openxmlformats.org/officeDocument/2006/relationships/hyperlink"/><Relationship Id="rId5" Target="https://educate.ie/" TargetMode="External" Type="http://schemas.openxmlformats.org/officeDocument/2006/relationships/hyperlink"/><Relationship Id="rId6" Target="../media/image4.png" Type="http://schemas.openxmlformats.org/officeDocument/2006/relationships/image"/><Relationship Id="rId7" Target="../media/image5.svg" Type="http://schemas.openxmlformats.org/officeDocument/2006/relationships/image"/><Relationship Id="rId8" Target="../media/image6.png" Type="http://schemas.openxmlformats.org/officeDocument/2006/relationships/image"/><Relationship Id="rId9" Target="../media/image7.sv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2.png" Type="http://schemas.openxmlformats.org/officeDocument/2006/relationships/image"/><Relationship Id="rId3" Target="../media/image33.png" Type="http://schemas.openxmlformats.org/officeDocument/2006/relationships/image"/><Relationship Id="rId4" Target="../media/image34.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sp>
        <p:nvSpPr>
          <p:cNvPr name="Freeform 3" id="3"/>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4" id="4"/>
          <p:cNvSpPr txBox="true"/>
          <p:nvPr/>
        </p:nvSpPr>
        <p:spPr>
          <a:xfrm rot="0">
            <a:off x="0" y="9613901"/>
            <a:ext cx="12149667" cy="673099"/>
          </a:xfrm>
          <a:prstGeom prst="rect">
            <a:avLst/>
          </a:prstGeom>
        </p:spPr>
        <p:txBody>
          <a:bodyPr anchor="t" rtlCol="false" tIns="0" lIns="0" bIns="0" rIns="0">
            <a:spAutoFit/>
          </a:bodyPr>
          <a:lstStyle/>
          <a:p>
            <a:pPr algn="ctr">
              <a:lnSpc>
                <a:spcPts val="4900"/>
              </a:lnSpc>
            </a:pPr>
            <a:r>
              <a:rPr lang="en-US" sz="3500" b="true">
                <a:solidFill>
                  <a:srgbClr val="004AAD"/>
                </a:solidFill>
                <a:latin typeface="Arial Bold"/>
                <a:ea typeface="Arial Bold"/>
                <a:cs typeface="Arial Bold"/>
                <a:sym typeface="Arial Bold"/>
              </a:rPr>
              <a:t>Strand Three: The History of Europe and the Wider World</a:t>
            </a:r>
          </a:p>
        </p:txBody>
      </p:sp>
      <p:sp>
        <p:nvSpPr>
          <p:cNvPr name="TextBox 5" id="5"/>
          <p:cNvSpPr txBox="true"/>
          <p:nvPr/>
        </p:nvSpPr>
        <p:spPr>
          <a:xfrm rot="0">
            <a:off x="351814" y="3367397"/>
            <a:ext cx="17584390" cy="1714500"/>
          </a:xfrm>
          <a:prstGeom prst="rect">
            <a:avLst/>
          </a:prstGeom>
        </p:spPr>
        <p:txBody>
          <a:bodyPr anchor="t" rtlCol="false" tIns="0" lIns="0" bIns="0" rIns="0">
            <a:spAutoFit/>
          </a:bodyPr>
          <a:lstStyle/>
          <a:p>
            <a:pPr algn="ctr">
              <a:lnSpc>
                <a:spcPts val="12599"/>
              </a:lnSpc>
            </a:pPr>
            <a:r>
              <a:rPr lang="en-US" b="true" sz="9000" spc="405">
                <a:solidFill>
                  <a:srgbClr val="004AAD"/>
                </a:solidFill>
                <a:latin typeface="Arial Bold"/>
                <a:ea typeface="Arial Bold"/>
                <a:cs typeface="Arial Bold"/>
                <a:sym typeface="Arial Bold"/>
              </a:rPr>
              <a:t>LIFE IN NAZI GERMANY</a:t>
            </a:r>
          </a:p>
        </p:txBody>
      </p:sp>
      <p:sp>
        <p:nvSpPr>
          <p:cNvPr name="TextBox 6" id="6"/>
          <p:cNvSpPr txBox="true"/>
          <p:nvPr/>
        </p:nvSpPr>
        <p:spPr>
          <a:xfrm rot="0">
            <a:off x="351814" y="3738872"/>
            <a:ext cx="17584398" cy="1343025"/>
          </a:xfrm>
          <a:prstGeom prst="rect">
            <a:avLst/>
          </a:prstGeom>
        </p:spPr>
        <p:txBody>
          <a:bodyPr anchor="t" rtlCol="false" tIns="0" lIns="0" bIns="0" rIns="0">
            <a:spAutoFit/>
          </a:bodyPr>
          <a:lstStyle/>
          <a:p>
            <a:pPr algn="ctr">
              <a:lnSpc>
                <a:spcPts val="10349"/>
              </a:lnSpc>
            </a:pPr>
            <a:r>
              <a:rPr lang="en-US" sz="9000" spc="2700">
                <a:solidFill>
                  <a:srgbClr val="FFFFFF"/>
                </a:solidFill>
                <a:latin typeface="Daydream"/>
                <a:ea typeface="Daydream"/>
                <a:cs typeface="Daydream"/>
                <a:sym typeface="Daydream"/>
              </a:rPr>
              <a:t>life in nazi germany</a:t>
            </a:r>
          </a:p>
        </p:txBody>
      </p:sp>
      <p:sp>
        <p:nvSpPr>
          <p:cNvPr name="TextBox 7" id="7"/>
          <p:cNvSpPr txBox="true"/>
          <p:nvPr/>
        </p:nvSpPr>
        <p:spPr>
          <a:xfrm rot="0">
            <a:off x="15103736" y="-14772"/>
            <a:ext cx="2738785" cy="591277"/>
          </a:xfrm>
          <a:prstGeom prst="rect">
            <a:avLst/>
          </a:prstGeom>
        </p:spPr>
        <p:txBody>
          <a:bodyPr anchor="t" rtlCol="false" tIns="0" lIns="0" bIns="0" rIns="0">
            <a:spAutoFit/>
          </a:bodyPr>
          <a:lstStyle/>
          <a:p>
            <a:pPr algn="r">
              <a:lnSpc>
                <a:spcPts val="4206"/>
              </a:lnSpc>
            </a:pPr>
            <a:r>
              <a:rPr lang="en-US" b="true" sz="3004">
                <a:solidFill>
                  <a:srgbClr val="FFFFFF"/>
                </a:solidFill>
                <a:latin typeface="Old Standard Bold"/>
                <a:ea typeface="Old Standard Bold"/>
                <a:cs typeface="Old Standard Bold"/>
                <a:sym typeface="Old Standard Bold"/>
              </a:rPr>
              <a:t>Chapter 24</a:t>
            </a:r>
          </a:p>
        </p:txBody>
      </p:sp>
      <p:sp>
        <p:nvSpPr>
          <p:cNvPr name="TextBox 8" id="8"/>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b="true">
                <a:solidFill>
                  <a:srgbClr val="FFFFFF"/>
                </a:solidFill>
                <a:latin typeface="Old Standard Bold"/>
                <a:ea typeface="Old Standard Bold"/>
                <a:cs typeface="Old Standard Bold"/>
                <a:sym typeface="Old Standard Bold"/>
              </a:rPr>
              <a:t>1920-1939</a:t>
            </a:r>
          </a:p>
        </p:txBody>
      </p:sp>
      <p:grpSp>
        <p:nvGrpSpPr>
          <p:cNvPr name="Group 9" id="9"/>
          <p:cNvGrpSpPr/>
          <p:nvPr/>
        </p:nvGrpSpPr>
        <p:grpSpPr>
          <a:xfrm rot="0">
            <a:off x="12732649" y="9756776"/>
            <a:ext cx="5555351" cy="530224"/>
            <a:chOff x="0" y="0"/>
            <a:chExt cx="7407135" cy="706965"/>
          </a:xfrm>
        </p:grpSpPr>
        <p:sp>
          <p:nvSpPr>
            <p:cNvPr name="Freeform 10" id="10"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1" id="11"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2" id="12"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3" id="13"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4" id="14"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TextBox 15" id="15"/>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1255299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Chapter Twenty-Four: Life in Nazi Germany</a:t>
            </a:r>
          </a:p>
        </p:txBody>
      </p:sp>
      <p:sp>
        <p:nvSpPr>
          <p:cNvPr name="TextBox 7" id="7"/>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004AAD"/>
                </a:solidFill>
                <a:latin typeface="Arial Bold"/>
                <a:ea typeface="Arial Bold"/>
                <a:cs typeface="Arial Bold"/>
                <a:sym typeface="Arial Bold"/>
              </a:rPr>
              <a:t>The Rise of the Nazi Party</a:t>
            </a:r>
          </a:p>
        </p:txBody>
      </p:sp>
      <p:sp>
        <p:nvSpPr>
          <p:cNvPr name="TextBox 8" id="8"/>
          <p:cNvSpPr txBox="true"/>
          <p:nvPr/>
        </p:nvSpPr>
        <p:spPr>
          <a:xfrm rot="-5400000">
            <a:off x="-4933883" y="4908550"/>
            <a:ext cx="10458316" cy="469900"/>
          </a:xfrm>
          <a:prstGeom prst="rect">
            <a:avLst/>
          </a:prstGeom>
        </p:spPr>
        <p:txBody>
          <a:bodyPr anchor="t" rtlCol="false" tIns="0" lIns="0" bIns="0" rIns="0">
            <a:spAutoFit/>
          </a:bodyPr>
          <a:lstStyle/>
          <a:p>
            <a:pPr algn="ctr">
              <a:lnSpc>
                <a:spcPts val="3499"/>
              </a:lnSpc>
            </a:pPr>
            <a:r>
              <a:rPr lang="en-US" sz="2499" b="true">
                <a:solidFill>
                  <a:srgbClr val="FFFFFF"/>
                </a:solidFill>
                <a:latin typeface="Arial Bold"/>
                <a:ea typeface="Arial Bold"/>
                <a:cs typeface="Arial Bold"/>
                <a:sym typeface="Arial Bold"/>
              </a:rPr>
              <a:t>Strand Three: The History of Europe and the Wider World</a:t>
            </a:r>
          </a:p>
        </p:txBody>
      </p:sp>
      <p:sp>
        <p:nvSpPr>
          <p:cNvPr name="TextBox 9" id="9"/>
          <p:cNvSpPr txBox="true"/>
          <p:nvPr/>
        </p:nvSpPr>
        <p:spPr>
          <a:xfrm rot="0">
            <a:off x="1028700" y="2120899"/>
            <a:ext cx="15609955" cy="4848225"/>
          </a:xfrm>
          <a:prstGeom prst="rect">
            <a:avLst/>
          </a:prstGeom>
        </p:spPr>
        <p:txBody>
          <a:bodyPr anchor="t" rtlCol="false" tIns="0" lIns="0" bIns="0" rIns="0">
            <a:spAutoFit/>
          </a:bodyPr>
          <a:lstStyle/>
          <a:p>
            <a:pPr algn="l" marL="647700" indent="-323850" lvl="1">
              <a:lnSpc>
                <a:spcPts val="4200"/>
              </a:lnSpc>
              <a:buFont typeface="Arial"/>
              <a:buChar char="•"/>
            </a:pPr>
            <a:r>
              <a:rPr lang="en-US" b="true" sz="3000">
                <a:solidFill>
                  <a:srgbClr val="000000"/>
                </a:solidFill>
                <a:latin typeface="Arial Bold"/>
                <a:ea typeface="Arial Bold"/>
                <a:cs typeface="Arial Bold"/>
                <a:sym typeface="Arial Bold"/>
              </a:rPr>
              <a:t>Propaganda: </a:t>
            </a:r>
            <a:r>
              <a:rPr lang="en-US" sz="3000">
                <a:solidFill>
                  <a:srgbClr val="000000"/>
                </a:solidFill>
                <a:latin typeface="Arial"/>
                <a:ea typeface="Arial"/>
                <a:cs typeface="Arial"/>
                <a:sym typeface="Arial"/>
              </a:rPr>
              <a:t>Hitler used propaganda to his advantage. He used short simple slogans so everyone could understand. He played on people's emotions, particularly in relation to the Treaty of Versailles, unemployment and communism.</a:t>
            </a:r>
          </a:p>
          <a:p>
            <a:pPr algn="l" marL="647700" indent="-323850" lvl="1">
              <a:lnSpc>
                <a:spcPts val="4200"/>
              </a:lnSpc>
              <a:buFont typeface="Arial"/>
              <a:buChar char="•"/>
            </a:pPr>
            <a:r>
              <a:rPr lang="en-US" b="true" sz="3000">
                <a:solidFill>
                  <a:srgbClr val="000000"/>
                </a:solidFill>
                <a:latin typeface="Arial Bold"/>
                <a:ea typeface="Arial Bold"/>
                <a:cs typeface="Arial Bold"/>
                <a:sym typeface="Arial Bold"/>
              </a:rPr>
              <a:t>In creased popularity in elections</a:t>
            </a:r>
            <a:r>
              <a:rPr lang="en-US" sz="3000">
                <a:solidFill>
                  <a:srgbClr val="000000"/>
                </a:solidFill>
                <a:latin typeface="Arial"/>
                <a:ea typeface="Arial"/>
                <a:cs typeface="Arial"/>
                <a:sym typeface="Arial"/>
              </a:rPr>
              <a:t>: The Nazi Party gained more seats in parliament (the Reichstag) with each general election. In 1928, it had 12 seats. By 1932, it had 230 seats. Soon, the Nazi Party had become the largest party in Germany.</a:t>
            </a:r>
          </a:p>
          <a:p>
            <a:pPr algn="l">
              <a:lnSpc>
                <a:spcPts val="4200"/>
              </a:lnSpc>
            </a:pPr>
            <a:r>
              <a:rPr lang="en-US" sz="3000">
                <a:solidFill>
                  <a:srgbClr val="000000"/>
                </a:solidFill>
                <a:latin typeface="Arial"/>
                <a:ea typeface="Arial"/>
                <a:cs typeface="Arial"/>
                <a:sym typeface="Arial"/>
              </a:rPr>
              <a:t>On 30th January, Hitler was appointed </a:t>
            </a:r>
            <a:r>
              <a:rPr lang="en-US" sz="3000" b="true">
                <a:solidFill>
                  <a:srgbClr val="000000"/>
                </a:solidFill>
                <a:latin typeface="Arial Bold"/>
                <a:ea typeface="Arial Bold"/>
                <a:cs typeface="Arial Bold"/>
                <a:sym typeface="Arial Bold"/>
              </a:rPr>
              <a:t>Chancellor </a:t>
            </a:r>
            <a:r>
              <a:rPr lang="en-US" sz="3000">
                <a:solidFill>
                  <a:srgbClr val="000000"/>
                </a:solidFill>
                <a:latin typeface="Arial"/>
                <a:ea typeface="Arial"/>
                <a:cs typeface="Arial"/>
                <a:sym typeface="Arial"/>
              </a:rPr>
              <a:t>(Prime Minister) of Germany by </a:t>
            </a:r>
            <a:r>
              <a:rPr lang="en-US" sz="3000" b="true">
                <a:solidFill>
                  <a:srgbClr val="000000"/>
                </a:solidFill>
                <a:latin typeface="Arial Bold"/>
                <a:ea typeface="Arial Bold"/>
                <a:cs typeface="Arial Bold"/>
                <a:sym typeface="Arial Bold"/>
              </a:rPr>
              <a:t>President Hindenburg</a:t>
            </a:r>
            <a:r>
              <a:rPr lang="en-US" sz="3000">
                <a:solidFill>
                  <a:srgbClr val="000000"/>
                </a:solidFill>
                <a:latin typeface="Arial"/>
                <a:ea typeface="Arial"/>
                <a:cs typeface="Arial"/>
                <a:sym typeface="Arial"/>
              </a:rPr>
              <a:t>. And thus, he began to form his dictatorship. </a:t>
            </a:r>
          </a:p>
          <a:p>
            <a:pPr algn="l">
              <a:lnSpc>
                <a:spcPts val="4200"/>
              </a:lnSpc>
            </a:pP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Freeform 6" id="6"/>
          <p:cNvSpPr/>
          <p:nvPr/>
        </p:nvSpPr>
        <p:spPr>
          <a:xfrm flipH="false" flipV="false" rot="0">
            <a:off x="1621912" y="0"/>
            <a:ext cx="14381236" cy="9725311"/>
          </a:xfrm>
          <a:custGeom>
            <a:avLst/>
            <a:gdLst/>
            <a:ahLst/>
            <a:cxnLst/>
            <a:rect r="r" b="b" t="t" l="l"/>
            <a:pathLst>
              <a:path h="9725311" w="14381236">
                <a:moveTo>
                  <a:pt x="0" y="0"/>
                </a:moveTo>
                <a:lnTo>
                  <a:pt x="14381236" y="0"/>
                </a:lnTo>
                <a:lnTo>
                  <a:pt x="14381236" y="9725311"/>
                </a:lnTo>
                <a:lnTo>
                  <a:pt x="0" y="9725311"/>
                </a:lnTo>
                <a:lnTo>
                  <a:pt x="0" y="0"/>
                </a:lnTo>
                <a:close/>
              </a:path>
            </a:pathLst>
          </a:custGeom>
          <a:blipFill>
            <a:blip r:embed="rId2"/>
            <a:stretch>
              <a:fillRect l="0" t="0" r="0" b="0"/>
            </a:stretch>
          </a:blipFill>
        </p:spPr>
      </p:sp>
      <p:sp>
        <p:nvSpPr>
          <p:cNvPr name="TextBox 7" id="7"/>
          <p:cNvSpPr txBox="true"/>
          <p:nvPr/>
        </p:nvSpPr>
        <p:spPr>
          <a:xfrm rot="5400000">
            <a:off x="1255299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Chapter Twenty-Four: Life in Nazi Germany</a:t>
            </a:r>
          </a:p>
        </p:txBody>
      </p:sp>
      <p:sp>
        <p:nvSpPr>
          <p:cNvPr name="TextBox 8" id="8"/>
          <p:cNvSpPr txBox="true"/>
          <p:nvPr/>
        </p:nvSpPr>
        <p:spPr>
          <a:xfrm rot="-5400000">
            <a:off x="-4933883" y="4908550"/>
            <a:ext cx="10458316" cy="469900"/>
          </a:xfrm>
          <a:prstGeom prst="rect">
            <a:avLst/>
          </a:prstGeom>
        </p:spPr>
        <p:txBody>
          <a:bodyPr anchor="t" rtlCol="false" tIns="0" lIns="0" bIns="0" rIns="0">
            <a:spAutoFit/>
          </a:bodyPr>
          <a:lstStyle/>
          <a:p>
            <a:pPr algn="ctr">
              <a:lnSpc>
                <a:spcPts val="3499"/>
              </a:lnSpc>
            </a:pPr>
            <a:r>
              <a:rPr lang="en-US" sz="2499" b="true">
                <a:solidFill>
                  <a:srgbClr val="FFFFFF"/>
                </a:solidFill>
                <a:latin typeface="Arial Bold"/>
                <a:ea typeface="Arial Bold"/>
                <a:cs typeface="Arial Bold"/>
                <a:sym typeface="Arial Bold"/>
              </a:rPr>
              <a:t>Strand Three: The History of Europe and the Wider World</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1255299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Chapter Twenty-Four: Life in Nazi Germany</a:t>
            </a:r>
          </a:p>
        </p:txBody>
      </p:sp>
      <p:sp>
        <p:nvSpPr>
          <p:cNvPr name="TextBox 7" id="7"/>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004AAD"/>
                </a:solidFill>
                <a:latin typeface="Arial Bold"/>
                <a:ea typeface="Arial Bold"/>
                <a:cs typeface="Arial Bold"/>
                <a:sym typeface="Arial Bold"/>
              </a:rPr>
              <a:t>Creating a dictatorship</a:t>
            </a:r>
          </a:p>
        </p:txBody>
      </p:sp>
      <p:sp>
        <p:nvSpPr>
          <p:cNvPr name="TextBox 8" id="8"/>
          <p:cNvSpPr txBox="true"/>
          <p:nvPr/>
        </p:nvSpPr>
        <p:spPr>
          <a:xfrm rot="-5400000">
            <a:off x="-4933883" y="4908550"/>
            <a:ext cx="10458316" cy="469900"/>
          </a:xfrm>
          <a:prstGeom prst="rect">
            <a:avLst/>
          </a:prstGeom>
        </p:spPr>
        <p:txBody>
          <a:bodyPr anchor="t" rtlCol="false" tIns="0" lIns="0" bIns="0" rIns="0">
            <a:spAutoFit/>
          </a:bodyPr>
          <a:lstStyle/>
          <a:p>
            <a:pPr algn="ctr">
              <a:lnSpc>
                <a:spcPts val="3499"/>
              </a:lnSpc>
            </a:pPr>
            <a:r>
              <a:rPr lang="en-US" sz="2499" b="true">
                <a:solidFill>
                  <a:srgbClr val="FFFFFF"/>
                </a:solidFill>
                <a:latin typeface="Arial Bold"/>
                <a:ea typeface="Arial Bold"/>
                <a:cs typeface="Arial Bold"/>
                <a:sym typeface="Arial Bold"/>
              </a:rPr>
              <a:t>Strand Three: The History of Europe and the Wider World</a:t>
            </a:r>
          </a:p>
        </p:txBody>
      </p:sp>
      <p:sp>
        <p:nvSpPr>
          <p:cNvPr name="TextBox 9" id="9"/>
          <p:cNvSpPr txBox="true"/>
          <p:nvPr/>
        </p:nvSpPr>
        <p:spPr>
          <a:xfrm rot="0">
            <a:off x="1028700" y="2120899"/>
            <a:ext cx="15609955" cy="4848225"/>
          </a:xfrm>
          <a:prstGeom prst="rect">
            <a:avLst/>
          </a:prstGeom>
        </p:spPr>
        <p:txBody>
          <a:bodyPr anchor="t" rtlCol="false" tIns="0" lIns="0" bIns="0" rIns="0">
            <a:spAutoFit/>
          </a:bodyPr>
          <a:lstStyle/>
          <a:p>
            <a:pPr algn="l">
              <a:lnSpc>
                <a:spcPts val="4200"/>
              </a:lnSpc>
            </a:pPr>
            <a:r>
              <a:rPr lang="en-US" sz="3000">
                <a:solidFill>
                  <a:srgbClr val="000000"/>
                </a:solidFill>
                <a:latin typeface="Arial"/>
                <a:ea typeface="Arial"/>
                <a:cs typeface="Arial"/>
                <a:sym typeface="Arial"/>
              </a:rPr>
              <a:t>In </a:t>
            </a:r>
            <a:r>
              <a:rPr lang="en-US" sz="3000" b="true">
                <a:solidFill>
                  <a:srgbClr val="000000"/>
                </a:solidFill>
                <a:latin typeface="Arial Bold"/>
                <a:ea typeface="Arial Bold"/>
                <a:cs typeface="Arial Bold"/>
                <a:sym typeface="Arial Bold"/>
              </a:rPr>
              <a:t>February 1933</a:t>
            </a:r>
            <a:r>
              <a:rPr lang="en-US" sz="3000">
                <a:solidFill>
                  <a:srgbClr val="000000"/>
                </a:solidFill>
                <a:latin typeface="Arial"/>
                <a:ea typeface="Arial"/>
                <a:cs typeface="Arial"/>
                <a:sym typeface="Arial"/>
              </a:rPr>
              <a:t>, the </a:t>
            </a:r>
            <a:r>
              <a:rPr lang="en-US" sz="3000" b="true">
                <a:solidFill>
                  <a:srgbClr val="000000"/>
                </a:solidFill>
                <a:latin typeface="Arial Bold"/>
                <a:ea typeface="Arial Bold"/>
                <a:cs typeface="Arial Bold"/>
                <a:sym typeface="Arial Bold"/>
              </a:rPr>
              <a:t>Reichstag </a:t>
            </a:r>
            <a:r>
              <a:rPr lang="en-US" sz="3000">
                <a:solidFill>
                  <a:srgbClr val="000000"/>
                </a:solidFill>
                <a:latin typeface="Arial"/>
                <a:ea typeface="Arial"/>
                <a:cs typeface="Arial"/>
                <a:sym typeface="Arial"/>
              </a:rPr>
              <a:t>building was set on </a:t>
            </a:r>
            <a:r>
              <a:rPr lang="en-US" sz="3000" b="true">
                <a:solidFill>
                  <a:srgbClr val="000000"/>
                </a:solidFill>
                <a:latin typeface="Arial Bold"/>
                <a:ea typeface="Arial Bold"/>
                <a:cs typeface="Arial Bold"/>
                <a:sym typeface="Arial Bold"/>
              </a:rPr>
              <a:t>fire</a:t>
            </a:r>
            <a:r>
              <a:rPr lang="en-US" sz="3000">
                <a:solidFill>
                  <a:srgbClr val="000000"/>
                </a:solidFill>
                <a:latin typeface="Arial"/>
                <a:ea typeface="Arial"/>
                <a:cs typeface="Arial"/>
                <a:sym typeface="Arial"/>
              </a:rPr>
              <a:t>, allegedly by a Dutch communist. This provided Hitler with an excuse to ban the Communist Party and give extra powers to his SA. </a:t>
            </a:r>
          </a:p>
          <a:p>
            <a:pPr algn="l">
              <a:lnSpc>
                <a:spcPts val="4200"/>
              </a:lnSpc>
            </a:pPr>
            <a:r>
              <a:rPr lang="en-US" sz="3000">
                <a:solidFill>
                  <a:srgbClr val="000000"/>
                </a:solidFill>
                <a:latin typeface="Arial"/>
                <a:ea typeface="Arial"/>
                <a:cs typeface="Arial"/>
                <a:sym typeface="Arial"/>
              </a:rPr>
              <a:t>Hitler called a general election in March 1933. Hitler's SA, along with his bodyguards known as the </a:t>
            </a:r>
            <a:r>
              <a:rPr lang="en-US" sz="3000" b="true">
                <a:solidFill>
                  <a:srgbClr val="000000"/>
                </a:solidFill>
                <a:latin typeface="Arial Bold"/>
                <a:ea typeface="Arial Bold"/>
                <a:cs typeface="Arial Bold"/>
                <a:sym typeface="Arial Bold"/>
              </a:rPr>
              <a:t>Waffen SS </a:t>
            </a:r>
            <a:r>
              <a:rPr lang="en-US" sz="3000">
                <a:solidFill>
                  <a:srgbClr val="000000"/>
                </a:solidFill>
                <a:latin typeface="Arial"/>
                <a:ea typeface="Arial"/>
                <a:cs typeface="Arial"/>
                <a:sym typeface="Arial"/>
              </a:rPr>
              <a:t>(</a:t>
            </a:r>
            <a:r>
              <a:rPr lang="en-US" sz="3000" b="true">
                <a:solidFill>
                  <a:srgbClr val="000000"/>
                </a:solidFill>
                <a:latin typeface="Arial Bold"/>
                <a:ea typeface="Arial Bold"/>
                <a:cs typeface="Arial Bold"/>
                <a:sym typeface="Arial Bold"/>
              </a:rPr>
              <a:t>Schutzstaffel</a:t>
            </a:r>
            <a:r>
              <a:rPr lang="en-US" sz="3000">
                <a:solidFill>
                  <a:srgbClr val="000000"/>
                </a:solidFill>
                <a:latin typeface="Arial"/>
                <a:ea typeface="Arial"/>
                <a:cs typeface="Arial"/>
                <a:sym typeface="Arial"/>
              </a:rPr>
              <a:t>), attacked opponents and voters. Votes for the Nazis soared, but they failed to win an overall majority. </a:t>
            </a:r>
          </a:p>
          <a:p>
            <a:pPr algn="l">
              <a:lnSpc>
                <a:spcPts val="4200"/>
              </a:lnSpc>
            </a:pPr>
            <a:r>
              <a:rPr lang="en-US" sz="3000">
                <a:solidFill>
                  <a:srgbClr val="000000"/>
                </a:solidFill>
                <a:latin typeface="Arial"/>
                <a:ea typeface="Arial"/>
                <a:cs typeface="Arial"/>
                <a:sym typeface="Arial"/>
              </a:rPr>
              <a:t>Hitler created a law called the </a:t>
            </a:r>
            <a:r>
              <a:rPr lang="en-US" sz="3000" b="true">
                <a:solidFill>
                  <a:srgbClr val="000000"/>
                </a:solidFill>
                <a:latin typeface="Arial Bold"/>
                <a:ea typeface="Arial Bold"/>
                <a:cs typeface="Arial Bold"/>
                <a:sym typeface="Arial Bold"/>
              </a:rPr>
              <a:t>Enabling Act </a:t>
            </a:r>
            <a:r>
              <a:rPr lang="en-US" sz="3000">
                <a:solidFill>
                  <a:srgbClr val="000000"/>
                </a:solidFill>
                <a:latin typeface="Arial"/>
                <a:ea typeface="Arial"/>
                <a:cs typeface="Arial"/>
                <a:sym typeface="Arial"/>
              </a:rPr>
              <a:t>in March 1933. This allowed him </a:t>
            </a:r>
            <a:r>
              <a:rPr lang="en-US" sz="3000" b="true">
                <a:solidFill>
                  <a:srgbClr val="000000"/>
                </a:solidFill>
                <a:latin typeface="Arial Bold"/>
                <a:ea typeface="Arial Bold"/>
                <a:cs typeface="Arial Bold"/>
                <a:sym typeface="Arial Bold"/>
              </a:rPr>
              <a:t>to rule by decree</a:t>
            </a:r>
            <a:r>
              <a:rPr lang="en-US" sz="3000">
                <a:solidFill>
                  <a:srgbClr val="000000"/>
                </a:solidFill>
                <a:latin typeface="Arial"/>
                <a:ea typeface="Arial"/>
                <a:cs typeface="Arial"/>
                <a:sym typeface="Arial"/>
              </a:rPr>
              <a:t>, meaning he could make laws without going through parliament first - creating a dictatorship. Hitler was now known as </a:t>
            </a:r>
            <a:r>
              <a:rPr lang="en-US" sz="3000" b="true">
                <a:solidFill>
                  <a:srgbClr val="000000"/>
                </a:solidFill>
                <a:latin typeface="Arial Bold"/>
                <a:ea typeface="Arial Bold"/>
                <a:cs typeface="Arial Bold"/>
                <a:sym typeface="Arial Bold"/>
              </a:rPr>
              <a:t>der Führer</a:t>
            </a:r>
            <a:r>
              <a:rPr lang="en-US" sz="3000">
                <a:solidFill>
                  <a:srgbClr val="000000"/>
                </a:solidFill>
                <a:latin typeface="Arial"/>
                <a:ea typeface="Arial"/>
                <a:cs typeface="Arial"/>
                <a:sym typeface="Arial"/>
              </a:rPr>
              <a:t> ('</a:t>
            </a:r>
            <a:r>
              <a:rPr lang="en-US" sz="3000" i="true">
                <a:solidFill>
                  <a:srgbClr val="000000"/>
                </a:solidFill>
                <a:latin typeface="Arial Italics"/>
                <a:ea typeface="Arial Italics"/>
                <a:cs typeface="Arial Italics"/>
                <a:sym typeface="Arial Italics"/>
              </a:rPr>
              <a:t>the leader</a:t>
            </a:r>
            <a:r>
              <a:rPr lang="en-US" sz="3000">
                <a:solidFill>
                  <a:srgbClr val="000000"/>
                </a:solidFill>
                <a:latin typeface="Arial"/>
                <a:ea typeface="Arial"/>
                <a:cs typeface="Arial"/>
                <a:sym typeface="Arial"/>
              </a:rPr>
              <a:t>'). </a:t>
            </a: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Freeform 6" id="6"/>
          <p:cNvSpPr/>
          <p:nvPr/>
        </p:nvSpPr>
        <p:spPr>
          <a:xfrm flipH="false" flipV="false" rot="0">
            <a:off x="685800" y="725631"/>
            <a:ext cx="16253460" cy="8835739"/>
          </a:xfrm>
          <a:custGeom>
            <a:avLst/>
            <a:gdLst/>
            <a:ahLst/>
            <a:cxnLst/>
            <a:rect r="r" b="b" t="t" l="l"/>
            <a:pathLst>
              <a:path h="8835739" w="16253460">
                <a:moveTo>
                  <a:pt x="0" y="0"/>
                </a:moveTo>
                <a:lnTo>
                  <a:pt x="16253460" y="0"/>
                </a:lnTo>
                <a:lnTo>
                  <a:pt x="16253460" y="8835738"/>
                </a:lnTo>
                <a:lnTo>
                  <a:pt x="0" y="8835738"/>
                </a:lnTo>
                <a:lnTo>
                  <a:pt x="0" y="0"/>
                </a:lnTo>
                <a:close/>
              </a:path>
            </a:pathLst>
          </a:custGeom>
          <a:blipFill>
            <a:blip r:embed="rId2"/>
            <a:stretch>
              <a:fillRect l="-2834" t="-2607" r="-1732" b="-3186"/>
            </a:stretch>
          </a:blipFill>
        </p:spPr>
      </p:sp>
      <p:sp>
        <p:nvSpPr>
          <p:cNvPr name="TextBox 7" id="7"/>
          <p:cNvSpPr txBox="true"/>
          <p:nvPr/>
        </p:nvSpPr>
        <p:spPr>
          <a:xfrm rot="5400000">
            <a:off x="1255299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Chapter Twenty-Four: Life in Nazi Germany</a:t>
            </a:r>
          </a:p>
        </p:txBody>
      </p:sp>
      <p:sp>
        <p:nvSpPr>
          <p:cNvPr name="TextBox 8" id="8"/>
          <p:cNvSpPr txBox="true"/>
          <p:nvPr/>
        </p:nvSpPr>
        <p:spPr>
          <a:xfrm rot="-5400000">
            <a:off x="-4933883" y="4908550"/>
            <a:ext cx="10458316" cy="469900"/>
          </a:xfrm>
          <a:prstGeom prst="rect">
            <a:avLst/>
          </a:prstGeom>
        </p:spPr>
        <p:txBody>
          <a:bodyPr anchor="t" rtlCol="false" tIns="0" lIns="0" bIns="0" rIns="0">
            <a:spAutoFit/>
          </a:bodyPr>
          <a:lstStyle/>
          <a:p>
            <a:pPr algn="ctr">
              <a:lnSpc>
                <a:spcPts val="3499"/>
              </a:lnSpc>
            </a:pPr>
            <a:r>
              <a:rPr lang="en-US" sz="2499" b="true">
                <a:solidFill>
                  <a:srgbClr val="FFFFFF"/>
                </a:solidFill>
                <a:latin typeface="Arial Bold"/>
                <a:ea typeface="Arial Bold"/>
                <a:cs typeface="Arial Bold"/>
                <a:sym typeface="Arial Bold"/>
              </a:rPr>
              <a:t>Strand Three: The History of Europe and the Wider World</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bg>
      <p:bgPr>
        <a:solidFill>
          <a:srgbClr val="C8E3FB"/>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5928814" y="2222500"/>
            <a:ext cx="10789048" cy="6175374"/>
          </a:xfrm>
          <a:prstGeom prst="rect">
            <a:avLst/>
          </a:prstGeom>
        </p:spPr>
        <p:txBody>
          <a:bodyPr anchor="t" rtlCol="false" tIns="0" lIns="0" bIns="0" rIns="0">
            <a:spAutoFit/>
          </a:bodyPr>
          <a:lstStyle/>
          <a:p>
            <a:pPr algn="just">
              <a:lnSpc>
                <a:spcPts val="3500"/>
              </a:lnSpc>
            </a:pPr>
            <a:r>
              <a:rPr lang="en-US" sz="2500">
                <a:solidFill>
                  <a:srgbClr val="000000"/>
                </a:solidFill>
                <a:latin typeface="Arial"/>
                <a:ea typeface="Arial"/>
                <a:cs typeface="Arial"/>
                <a:sym typeface="Arial"/>
              </a:rPr>
              <a:t>Adolf Hitler was born in Braunau am Inn, Austria. He was expelled from a couple of schools before moving to Vienna in 1905 to pursue his dream of becoming an artist. In 1914, he moved to Munich, where he hoped to become an architect. He joined the German army when World War I broke out. After the war, Hitler joined the National Socialist German Workers' Party (NSDAP), or Nazi Party. By 1921, he had become its leader.  While in prison for the failed revolution known as the Beer Hall Putsch, Hitler wrote </a:t>
            </a:r>
            <a:r>
              <a:rPr lang="en-US" sz="2500" i="true">
                <a:solidFill>
                  <a:srgbClr val="000000"/>
                </a:solidFill>
                <a:latin typeface="Arial Italics"/>
                <a:ea typeface="Arial Italics"/>
                <a:cs typeface="Arial Italics"/>
                <a:sym typeface="Arial Italics"/>
              </a:rPr>
              <a:t>Mein Kampf</a:t>
            </a:r>
            <a:r>
              <a:rPr lang="en-US" sz="2500">
                <a:solidFill>
                  <a:srgbClr val="000000"/>
                </a:solidFill>
                <a:latin typeface="Arial"/>
                <a:ea typeface="Arial"/>
                <a:cs typeface="Arial"/>
                <a:sym typeface="Arial"/>
              </a:rPr>
              <a:t> ('My Struggle'). In 1933, Hitler became German Chancellor. When President Hindenburg died in 1934, Hitler abolished the presidency and declared himself der Führer, leader of Germany. Germany's 1939 invasion of Poland on his orders marked the outbreak of World War II. After five years of war, as the Red Army surrounded Berlin, Hitler married his girlfriend Eva Braun. On 30th April 1945, the couple took their own lives before they could be arrested by the Red Army. </a:t>
            </a:r>
          </a:p>
        </p:txBody>
      </p:sp>
      <p:sp>
        <p:nvSpPr>
          <p:cNvPr name="Freeform 7" id="7"/>
          <p:cNvSpPr/>
          <p:nvPr/>
        </p:nvSpPr>
        <p:spPr>
          <a:xfrm flipH="false" flipV="false" rot="0">
            <a:off x="1028700" y="2327275"/>
            <a:ext cx="4607666" cy="6070599"/>
          </a:xfrm>
          <a:custGeom>
            <a:avLst/>
            <a:gdLst/>
            <a:ahLst/>
            <a:cxnLst/>
            <a:rect r="r" b="b" t="t" l="l"/>
            <a:pathLst>
              <a:path h="6070599" w="4607666">
                <a:moveTo>
                  <a:pt x="0" y="0"/>
                </a:moveTo>
                <a:lnTo>
                  <a:pt x="4607666" y="0"/>
                </a:lnTo>
                <a:lnTo>
                  <a:pt x="4607666" y="6070600"/>
                </a:lnTo>
                <a:lnTo>
                  <a:pt x="0" y="6070600"/>
                </a:lnTo>
                <a:lnTo>
                  <a:pt x="0" y="0"/>
                </a:lnTo>
                <a:close/>
              </a:path>
            </a:pathLst>
          </a:custGeom>
          <a:blipFill>
            <a:blip r:embed="rId2"/>
            <a:stretch>
              <a:fillRect l="0" t="0" r="0" b="0"/>
            </a:stretch>
          </a:blipFill>
        </p:spPr>
      </p:sp>
      <p:sp>
        <p:nvSpPr>
          <p:cNvPr name="TextBox 8" id="8"/>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004AAD"/>
                </a:solidFill>
                <a:latin typeface="Arial Bold"/>
                <a:ea typeface="Arial Bold"/>
                <a:cs typeface="Arial Bold"/>
                <a:sym typeface="Arial Bold"/>
              </a:rPr>
              <a:t>Adolf Hitler, 1889-1945</a:t>
            </a:r>
          </a:p>
        </p:txBody>
      </p:sp>
      <p:sp>
        <p:nvSpPr>
          <p:cNvPr name="TextBox 9" id="9"/>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sp>
        <p:nvSpPr>
          <p:cNvPr name="TextBox 10" id="10"/>
          <p:cNvSpPr txBox="true"/>
          <p:nvPr/>
        </p:nvSpPr>
        <p:spPr>
          <a:xfrm rot="5400000">
            <a:off x="1255299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Chapter Twenty-Four: Life in Nazi Germany</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1255299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Chapter Twenty-Four: Life in Nazi Germany</a:t>
            </a:r>
          </a:p>
        </p:txBody>
      </p:sp>
      <p:sp>
        <p:nvSpPr>
          <p:cNvPr name="TextBox 7" id="7"/>
          <p:cNvSpPr txBox="true"/>
          <p:nvPr/>
        </p:nvSpPr>
        <p:spPr>
          <a:xfrm rot="0">
            <a:off x="1028700" y="790575"/>
            <a:ext cx="15609955" cy="1152525"/>
          </a:xfrm>
          <a:prstGeom prst="rect">
            <a:avLst/>
          </a:prstGeom>
        </p:spPr>
        <p:txBody>
          <a:bodyPr anchor="t" rtlCol="false" tIns="0" lIns="0" bIns="0" rIns="0">
            <a:spAutoFit/>
          </a:bodyPr>
          <a:lstStyle/>
          <a:p>
            <a:pPr algn="l">
              <a:lnSpc>
                <a:spcPts val="8400"/>
              </a:lnSpc>
            </a:pPr>
            <a:r>
              <a:rPr lang="en-US" sz="6000" b="true">
                <a:solidFill>
                  <a:srgbClr val="004AAD"/>
                </a:solidFill>
                <a:latin typeface="Arial Bold"/>
                <a:ea typeface="Arial Bold"/>
                <a:cs typeface="Arial Bold"/>
                <a:sym typeface="Arial Bold"/>
              </a:rPr>
              <a:t>Checkpoint pg. 309 (Artefact, 2nd Edition)</a:t>
            </a:r>
          </a:p>
        </p:txBody>
      </p:sp>
      <p:sp>
        <p:nvSpPr>
          <p:cNvPr name="TextBox 8" id="8"/>
          <p:cNvSpPr txBox="true"/>
          <p:nvPr/>
        </p:nvSpPr>
        <p:spPr>
          <a:xfrm rot="0">
            <a:off x="1028700" y="1819275"/>
            <a:ext cx="15609955" cy="3781425"/>
          </a:xfrm>
          <a:prstGeom prst="rect">
            <a:avLst/>
          </a:prstGeom>
        </p:spPr>
        <p:txBody>
          <a:bodyPr anchor="t" rtlCol="false" tIns="0" lIns="0" bIns="0" rIns="0">
            <a:spAutoFit/>
          </a:bodyPr>
          <a:lstStyle/>
          <a:p>
            <a:pPr algn="l" marL="647702" indent="-323851" lvl="1">
              <a:lnSpc>
                <a:spcPts val="4200"/>
              </a:lnSpc>
              <a:buAutoNum type="arabicPeriod" startAt="1"/>
            </a:pPr>
            <a:r>
              <a:rPr lang="en-US" sz="3000">
                <a:solidFill>
                  <a:srgbClr val="0DA33B"/>
                </a:solidFill>
                <a:latin typeface="Arial"/>
                <a:ea typeface="Arial"/>
                <a:cs typeface="Arial"/>
                <a:sym typeface="Arial"/>
              </a:rPr>
              <a:t>What was the Weimar Republic? What problems did it face?</a:t>
            </a:r>
          </a:p>
          <a:p>
            <a:pPr algn="l" marL="647702" indent="-323851" lvl="1">
              <a:lnSpc>
                <a:spcPts val="4200"/>
              </a:lnSpc>
              <a:buAutoNum type="arabicPeriod" startAt="1"/>
            </a:pPr>
            <a:r>
              <a:rPr lang="en-US" sz="3000">
                <a:solidFill>
                  <a:srgbClr val="0DA33B"/>
                </a:solidFill>
                <a:latin typeface="Arial"/>
                <a:ea typeface="Arial"/>
                <a:cs typeface="Arial"/>
                <a:sym typeface="Arial"/>
              </a:rPr>
              <a:t>What was the Beer Hall Putsch? What was it important in Hitler’s rise to power?</a:t>
            </a:r>
          </a:p>
          <a:p>
            <a:pPr algn="l" marL="647702" indent="-323851" lvl="1">
              <a:lnSpc>
                <a:spcPts val="4200"/>
              </a:lnSpc>
              <a:buAutoNum type="arabicPeriod" startAt="1"/>
            </a:pPr>
            <a:r>
              <a:rPr lang="en-US" sz="3000">
                <a:solidFill>
                  <a:srgbClr val="0DA33B"/>
                </a:solidFill>
                <a:latin typeface="Arial"/>
                <a:ea typeface="Arial"/>
                <a:cs typeface="Arial"/>
                <a:sym typeface="Arial"/>
              </a:rPr>
              <a:t>What beliefs did Hitler write about in Mein Kampf?</a:t>
            </a:r>
          </a:p>
          <a:p>
            <a:pPr algn="l" marL="647702" indent="-323851" lvl="1">
              <a:lnSpc>
                <a:spcPts val="4200"/>
              </a:lnSpc>
              <a:buAutoNum type="arabicPeriod" startAt="1"/>
            </a:pPr>
            <a:r>
              <a:rPr lang="en-US" sz="3000">
                <a:solidFill>
                  <a:srgbClr val="0DA33B"/>
                </a:solidFill>
                <a:latin typeface="Arial"/>
                <a:ea typeface="Arial"/>
                <a:cs typeface="Arial"/>
                <a:sym typeface="Arial"/>
              </a:rPr>
              <a:t>How was Hitler influenced by Mussolini?</a:t>
            </a:r>
          </a:p>
          <a:p>
            <a:pPr algn="l" marL="647702" indent="-323851" lvl="1">
              <a:lnSpc>
                <a:spcPts val="4200"/>
              </a:lnSpc>
              <a:buAutoNum type="arabicPeriod" startAt="1"/>
            </a:pPr>
            <a:r>
              <a:rPr lang="en-US" sz="3000">
                <a:solidFill>
                  <a:srgbClr val="0DA33B"/>
                </a:solidFill>
                <a:latin typeface="Arial"/>
                <a:ea typeface="Arial"/>
                <a:cs typeface="Arial"/>
                <a:sym typeface="Arial"/>
              </a:rPr>
              <a:t>What was the Wall Street Crash? Why was it important in Hitler’s rise to power?</a:t>
            </a:r>
          </a:p>
          <a:p>
            <a:pPr algn="l" marL="647702" indent="-323851" lvl="1">
              <a:lnSpc>
                <a:spcPts val="4200"/>
              </a:lnSpc>
              <a:buAutoNum type="arabicPeriod" startAt="1"/>
            </a:pPr>
            <a:r>
              <a:rPr lang="en-US" sz="3000">
                <a:solidFill>
                  <a:srgbClr val="0DA33B"/>
                </a:solidFill>
                <a:latin typeface="Arial"/>
                <a:ea typeface="Arial"/>
                <a:cs typeface="Arial"/>
                <a:sym typeface="Arial"/>
              </a:rPr>
              <a:t>How did Hitler use propaganda?</a:t>
            </a:r>
          </a:p>
          <a:p>
            <a:pPr algn="l" marL="647702" indent="-323851" lvl="1">
              <a:lnSpc>
                <a:spcPts val="4200"/>
              </a:lnSpc>
              <a:buAutoNum type="arabicPeriod" startAt="1"/>
            </a:pPr>
            <a:r>
              <a:rPr lang="en-US" sz="3000">
                <a:solidFill>
                  <a:srgbClr val="0DA33B"/>
                </a:solidFill>
                <a:latin typeface="Arial"/>
                <a:ea typeface="Arial"/>
                <a:cs typeface="Arial"/>
                <a:sym typeface="Arial"/>
              </a:rPr>
              <a:t>How did Hitler establish a dictatorship after 1932?</a:t>
            </a:r>
          </a:p>
        </p:txBody>
      </p:sp>
      <p:sp>
        <p:nvSpPr>
          <p:cNvPr name="TextBox 9" id="9"/>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1255299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Chapter Twenty-Four: Life in Nazi Germany</a:t>
            </a:r>
          </a:p>
        </p:txBody>
      </p:sp>
      <p:sp>
        <p:nvSpPr>
          <p:cNvPr name="TextBox 7" id="7"/>
          <p:cNvSpPr txBox="true"/>
          <p:nvPr/>
        </p:nvSpPr>
        <p:spPr>
          <a:xfrm rot="0">
            <a:off x="1028700" y="790575"/>
            <a:ext cx="15609955" cy="1152525"/>
          </a:xfrm>
          <a:prstGeom prst="rect">
            <a:avLst/>
          </a:prstGeom>
        </p:spPr>
        <p:txBody>
          <a:bodyPr anchor="t" rtlCol="false" tIns="0" lIns="0" bIns="0" rIns="0">
            <a:spAutoFit/>
          </a:bodyPr>
          <a:lstStyle/>
          <a:p>
            <a:pPr algn="l">
              <a:lnSpc>
                <a:spcPts val="8400"/>
              </a:lnSpc>
            </a:pPr>
            <a:r>
              <a:rPr lang="en-US" sz="6000" b="true">
                <a:solidFill>
                  <a:srgbClr val="004AAD"/>
                </a:solidFill>
                <a:latin typeface="Arial Bold"/>
                <a:ea typeface="Arial Bold"/>
                <a:cs typeface="Arial Bold"/>
                <a:sym typeface="Arial Bold"/>
              </a:rPr>
              <a:t>Checkpoint pg. 309 (Artefact, 2nd Edition)</a:t>
            </a:r>
          </a:p>
        </p:txBody>
      </p:sp>
      <p:sp>
        <p:nvSpPr>
          <p:cNvPr name="TextBox 8" id="8"/>
          <p:cNvSpPr txBox="true"/>
          <p:nvPr/>
        </p:nvSpPr>
        <p:spPr>
          <a:xfrm rot="0">
            <a:off x="1028700" y="1838325"/>
            <a:ext cx="15609955" cy="7927974"/>
          </a:xfrm>
          <a:prstGeom prst="rect">
            <a:avLst/>
          </a:prstGeom>
        </p:spPr>
        <p:txBody>
          <a:bodyPr anchor="t" rtlCol="false" tIns="0" lIns="0" bIns="0" rIns="0">
            <a:spAutoFit/>
          </a:bodyPr>
          <a:lstStyle/>
          <a:p>
            <a:pPr algn="l" marL="539754" indent="-269877" lvl="1">
              <a:lnSpc>
                <a:spcPts val="3500"/>
              </a:lnSpc>
              <a:buAutoNum type="arabicPeriod" startAt="1"/>
            </a:pPr>
            <a:r>
              <a:rPr lang="en-US" sz="2500">
                <a:solidFill>
                  <a:srgbClr val="000000"/>
                </a:solidFill>
                <a:latin typeface="Arial"/>
                <a:ea typeface="Arial"/>
                <a:cs typeface="Arial"/>
                <a:sym typeface="Arial"/>
              </a:rPr>
              <a:t>The Weimar Republic was the German democratic regime after World War I. Problems it faced were: its politicians were blamed for failing to restore Germany’s greatness, and for the defeat of Germany; Germany was in an economic crisis, with high levels of unemployment and inflation.</a:t>
            </a:r>
          </a:p>
          <a:p>
            <a:pPr algn="l" marL="539754" indent="-269877" lvl="1">
              <a:lnSpc>
                <a:spcPts val="3500"/>
              </a:lnSpc>
              <a:buAutoNum type="arabicPeriod" startAt="1"/>
            </a:pPr>
            <a:r>
              <a:rPr lang="en-US" sz="2500">
                <a:solidFill>
                  <a:srgbClr val="000000"/>
                </a:solidFill>
                <a:latin typeface="Arial"/>
                <a:ea typeface="Arial"/>
                <a:cs typeface="Arial"/>
                <a:sym typeface="Arial"/>
              </a:rPr>
              <a:t>The Beer Hall Putsch is the name given to the Nazi Party’s rebellion in Munich in November1923, which began in a beer hall. It was important in Hitler’s rise to power because Hitler was sent to prison for it, and while in prison he wrote Mein Kampf, laying out all of his Nazi beliefs and his vision for the future of Germany.</a:t>
            </a:r>
          </a:p>
          <a:p>
            <a:pPr algn="l" marL="539754" indent="-269877" lvl="1">
              <a:lnSpc>
                <a:spcPts val="3500"/>
              </a:lnSpc>
              <a:buAutoNum type="arabicPeriod" startAt="1"/>
            </a:pPr>
            <a:r>
              <a:rPr lang="en-US" sz="2500">
                <a:solidFill>
                  <a:srgbClr val="000000"/>
                </a:solidFill>
                <a:latin typeface="Arial"/>
                <a:ea typeface="Arial"/>
                <a:cs typeface="Arial"/>
                <a:sym typeface="Arial"/>
              </a:rPr>
              <a:t>In Mein Kampf Hitler wrote about: communists and Jews as very real threats to Germany; his ideas about racial purity; demanding an end to the Treaty of Versailles; his desire to gain more territory for Germany (Lebensraum).</a:t>
            </a:r>
          </a:p>
          <a:p>
            <a:pPr algn="l" marL="539754" indent="-269877" lvl="1">
              <a:lnSpc>
                <a:spcPts val="3500"/>
              </a:lnSpc>
              <a:buAutoNum type="arabicPeriod" startAt="1"/>
            </a:pPr>
            <a:r>
              <a:rPr lang="en-US" sz="2500">
                <a:solidFill>
                  <a:srgbClr val="000000"/>
                </a:solidFill>
                <a:latin typeface="Arial"/>
                <a:ea typeface="Arial"/>
                <a:cs typeface="Arial"/>
                <a:sym typeface="Arial"/>
              </a:rPr>
              <a:t>Hitler admired Mussolini’s Fascist Party and adopted many of its methods, such as the salute, army and use of an emblem.</a:t>
            </a:r>
          </a:p>
          <a:p>
            <a:pPr algn="l" marL="539754" indent="-269877" lvl="1">
              <a:lnSpc>
                <a:spcPts val="3500"/>
              </a:lnSpc>
              <a:buAutoNum type="arabicPeriod" startAt="1"/>
            </a:pPr>
            <a:r>
              <a:rPr lang="en-US" sz="2500">
                <a:solidFill>
                  <a:srgbClr val="000000"/>
                </a:solidFill>
                <a:latin typeface="Arial"/>
                <a:ea typeface="Arial"/>
                <a:cs typeface="Arial"/>
                <a:sym typeface="Arial"/>
              </a:rPr>
              <a:t>The Wall Street Crash: when the value of shares in the New York Stock Exchange suddenly collapsed, throwing the USA and connected economies into chaos. It was important in Hitler’s rise to power because Germany suffered a Great Depression, which made the Weimar government even more unpopular, and paved the way for the people to demand a change of leadership.</a:t>
            </a:r>
          </a:p>
          <a:p>
            <a:pPr algn="l" marL="539754" indent="-269877" lvl="1">
              <a:lnSpc>
                <a:spcPts val="3500"/>
              </a:lnSpc>
              <a:buAutoNum type="arabicPeriod" startAt="1"/>
            </a:pPr>
            <a:r>
              <a:rPr lang="en-US" sz="2500">
                <a:solidFill>
                  <a:srgbClr val="000000"/>
                </a:solidFill>
                <a:latin typeface="Arial"/>
                <a:ea typeface="Arial"/>
                <a:cs typeface="Arial"/>
                <a:sym typeface="Arial"/>
              </a:rPr>
              <a:t>Hitler used propaganda to his advantage. He did this by using short simple slogans that everyone could understand. He played on people’s emotions to convince them to think in certain ways.</a:t>
            </a:r>
          </a:p>
        </p:txBody>
      </p:sp>
      <p:sp>
        <p:nvSpPr>
          <p:cNvPr name="TextBox 9" id="9"/>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1255299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Chapter Twenty-Four: Life in Nazi Germany</a:t>
            </a:r>
          </a:p>
        </p:txBody>
      </p:sp>
      <p:sp>
        <p:nvSpPr>
          <p:cNvPr name="TextBox 7" id="7"/>
          <p:cNvSpPr txBox="true"/>
          <p:nvPr/>
        </p:nvSpPr>
        <p:spPr>
          <a:xfrm rot="0">
            <a:off x="1028700" y="790575"/>
            <a:ext cx="15609955" cy="1152525"/>
          </a:xfrm>
          <a:prstGeom prst="rect">
            <a:avLst/>
          </a:prstGeom>
        </p:spPr>
        <p:txBody>
          <a:bodyPr anchor="t" rtlCol="false" tIns="0" lIns="0" bIns="0" rIns="0">
            <a:spAutoFit/>
          </a:bodyPr>
          <a:lstStyle/>
          <a:p>
            <a:pPr algn="l">
              <a:lnSpc>
                <a:spcPts val="8400"/>
              </a:lnSpc>
            </a:pPr>
            <a:r>
              <a:rPr lang="en-US" sz="6000" b="true">
                <a:solidFill>
                  <a:srgbClr val="004AAD"/>
                </a:solidFill>
                <a:latin typeface="Arial Bold"/>
                <a:ea typeface="Arial Bold"/>
                <a:cs typeface="Arial Bold"/>
                <a:sym typeface="Arial Bold"/>
              </a:rPr>
              <a:t>Checkpoint pg. 309 (Artefact, 2nd Edition)</a:t>
            </a:r>
          </a:p>
        </p:txBody>
      </p:sp>
      <p:sp>
        <p:nvSpPr>
          <p:cNvPr name="TextBox 8" id="8"/>
          <p:cNvSpPr txBox="true"/>
          <p:nvPr/>
        </p:nvSpPr>
        <p:spPr>
          <a:xfrm rot="0">
            <a:off x="1028700" y="1838325"/>
            <a:ext cx="15609955" cy="1793874"/>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7. Hitler established a dictatorship by creating a law called the Enabling Act in March 1933 that allowed him to rule by decree. The previous month the Reichstag had been set on fire; Hitler blamed the communists, banned the Communist Party and gave the SA more power. He created bodyguards known as the SS to attack opponents and voters to make sure the Nazi party gained votes in the general election.</a:t>
            </a:r>
          </a:p>
        </p:txBody>
      </p:sp>
      <p:sp>
        <p:nvSpPr>
          <p:cNvPr name="TextBox 9" id="9"/>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4337590" y="9725311"/>
            <a:ext cx="3950410" cy="561689"/>
            <a:chOff x="0" y="0"/>
            <a:chExt cx="5267213" cy="748919"/>
          </a:xfrm>
        </p:grpSpPr>
        <p:sp>
          <p:nvSpPr>
            <p:cNvPr name="Freeform 3" id="3"/>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5" id="5"/>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ea typeface="Arial"/>
                  <a:cs typeface="Arial"/>
                  <a:sym typeface="Arial"/>
                </a:rPr>
                <a:t>@MsDoorley</a:t>
              </a:r>
            </a:p>
          </p:txBody>
        </p:sp>
      </p:grpSp>
      <p:sp>
        <p:nvSpPr>
          <p:cNvPr name="TextBox 6" id="6"/>
          <p:cNvSpPr txBox="true"/>
          <p:nvPr/>
        </p:nvSpPr>
        <p:spPr>
          <a:xfrm rot="0">
            <a:off x="0" y="9613901"/>
            <a:ext cx="12149667" cy="673099"/>
          </a:xfrm>
          <a:prstGeom prst="rect">
            <a:avLst/>
          </a:prstGeom>
        </p:spPr>
        <p:txBody>
          <a:bodyPr anchor="t" rtlCol="false" tIns="0" lIns="0" bIns="0" rIns="0">
            <a:spAutoFit/>
          </a:bodyPr>
          <a:lstStyle/>
          <a:p>
            <a:pPr algn="ctr">
              <a:lnSpc>
                <a:spcPts val="4900"/>
              </a:lnSpc>
            </a:pPr>
            <a:r>
              <a:rPr lang="en-US" sz="3500" b="true">
                <a:solidFill>
                  <a:srgbClr val="004AAD"/>
                </a:solidFill>
                <a:latin typeface="Arial Bold"/>
                <a:ea typeface="Arial Bold"/>
                <a:cs typeface="Arial Bold"/>
                <a:sym typeface="Arial Bold"/>
              </a:rPr>
              <a:t>Strand Three: The History of Europe and the Wider World</a:t>
            </a:r>
          </a:p>
        </p:txBody>
      </p:sp>
      <p:sp>
        <p:nvSpPr>
          <p:cNvPr name="Freeform 7" id="7"/>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8" id="8"/>
          <p:cNvSpPr txBox="true"/>
          <p:nvPr/>
        </p:nvSpPr>
        <p:spPr>
          <a:xfrm rot="0">
            <a:off x="0" y="3483283"/>
            <a:ext cx="18288000" cy="1520828"/>
          </a:xfrm>
          <a:prstGeom prst="rect">
            <a:avLst/>
          </a:prstGeom>
        </p:spPr>
        <p:txBody>
          <a:bodyPr anchor="t" rtlCol="false" tIns="0" lIns="0" bIns="0" rIns="0">
            <a:spAutoFit/>
          </a:bodyPr>
          <a:lstStyle/>
          <a:p>
            <a:pPr algn="ctr">
              <a:lnSpc>
                <a:spcPts val="11199"/>
              </a:lnSpc>
            </a:pPr>
            <a:r>
              <a:rPr lang="en-US" b="true" sz="7999" spc="359">
                <a:solidFill>
                  <a:srgbClr val="004AAD"/>
                </a:solidFill>
                <a:latin typeface="Arial Bold"/>
                <a:ea typeface="Arial Bold"/>
                <a:cs typeface="Arial Bold"/>
                <a:sym typeface="Arial Bold"/>
              </a:rPr>
              <a:t>24.3: LIFE IN HITLER’S GERMANY</a:t>
            </a:r>
          </a:p>
        </p:txBody>
      </p:sp>
      <p:sp>
        <p:nvSpPr>
          <p:cNvPr name="TextBox 9" id="9"/>
          <p:cNvSpPr txBox="true"/>
          <p:nvPr/>
        </p:nvSpPr>
        <p:spPr>
          <a:xfrm rot="0">
            <a:off x="351801" y="3816658"/>
            <a:ext cx="17584398" cy="1114427"/>
          </a:xfrm>
          <a:prstGeom prst="rect">
            <a:avLst/>
          </a:prstGeom>
        </p:spPr>
        <p:txBody>
          <a:bodyPr anchor="t" rtlCol="false" tIns="0" lIns="0" bIns="0" rIns="0">
            <a:spAutoFit/>
          </a:bodyPr>
          <a:lstStyle/>
          <a:p>
            <a:pPr algn="ctr">
              <a:lnSpc>
                <a:spcPts val="8625"/>
              </a:lnSpc>
            </a:pPr>
            <a:r>
              <a:rPr lang="en-US" sz="7500" spc="2250">
                <a:solidFill>
                  <a:srgbClr val="FFFFFF"/>
                </a:solidFill>
                <a:latin typeface="Daydream"/>
                <a:ea typeface="Daydream"/>
                <a:cs typeface="Daydream"/>
                <a:sym typeface="Daydream"/>
              </a:rPr>
              <a:t>24.3: life in hitler’s germany</a:t>
            </a:r>
          </a:p>
        </p:txBody>
      </p:sp>
      <p:sp>
        <p:nvSpPr>
          <p:cNvPr name="TextBox 10" id="10"/>
          <p:cNvSpPr txBox="true"/>
          <p:nvPr/>
        </p:nvSpPr>
        <p:spPr>
          <a:xfrm rot="0">
            <a:off x="15103736" y="-14772"/>
            <a:ext cx="2738785" cy="591277"/>
          </a:xfrm>
          <a:prstGeom prst="rect">
            <a:avLst/>
          </a:prstGeom>
        </p:spPr>
        <p:txBody>
          <a:bodyPr anchor="t" rtlCol="false" tIns="0" lIns="0" bIns="0" rIns="0">
            <a:spAutoFit/>
          </a:bodyPr>
          <a:lstStyle/>
          <a:p>
            <a:pPr algn="r">
              <a:lnSpc>
                <a:spcPts val="4206"/>
              </a:lnSpc>
            </a:pPr>
            <a:r>
              <a:rPr lang="en-US" b="true" sz="3004">
                <a:solidFill>
                  <a:srgbClr val="FFFFFF"/>
                </a:solidFill>
                <a:latin typeface="Old Standard Bold"/>
                <a:ea typeface="Old Standard Bold"/>
                <a:cs typeface="Old Standard Bold"/>
                <a:sym typeface="Old Standard Bold"/>
              </a:rPr>
              <a:t>Chapter 24</a:t>
            </a:r>
          </a:p>
        </p:txBody>
      </p:sp>
      <p:sp>
        <p:nvSpPr>
          <p:cNvPr name="TextBox 11" id="11"/>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b="true">
                <a:solidFill>
                  <a:srgbClr val="FFFFFF"/>
                </a:solidFill>
                <a:latin typeface="Old Standard Bold"/>
                <a:ea typeface="Old Standard Bold"/>
                <a:cs typeface="Old Standard Bold"/>
                <a:sym typeface="Old Standard Bold"/>
              </a:rPr>
              <a:t>1920-1939</a:t>
            </a:r>
          </a:p>
        </p:txBody>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1255299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Chapter Twenty-Four: Life in Nazi Germany</a:t>
            </a:r>
          </a:p>
        </p:txBody>
      </p:sp>
      <p:sp>
        <p:nvSpPr>
          <p:cNvPr name="TextBox 7" id="7"/>
          <p:cNvSpPr txBox="true"/>
          <p:nvPr/>
        </p:nvSpPr>
        <p:spPr>
          <a:xfrm rot="0">
            <a:off x="1028700" y="790575"/>
            <a:ext cx="15609955" cy="1152525"/>
          </a:xfrm>
          <a:prstGeom prst="rect">
            <a:avLst/>
          </a:prstGeom>
        </p:spPr>
        <p:txBody>
          <a:bodyPr anchor="t" rtlCol="false" tIns="0" lIns="0" bIns="0" rIns="0">
            <a:spAutoFit/>
          </a:bodyPr>
          <a:lstStyle/>
          <a:p>
            <a:pPr algn="l">
              <a:lnSpc>
                <a:spcPts val="8400"/>
              </a:lnSpc>
            </a:pPr>
            <a:r>
              <a:rPr lang="en-US" sz="6000" b="true">
                <a:solidFill>
                  <a:srgbClr val="004AAD"/>
                </a:solidFill>
                <a:latin typeface="Arial Bold"/>
                <a:ea typeface="Arial Bold"/>
                <a:cs typeface="Arial Bold"/>
                <a:sym typeface="Arial Bold"/>
              </a:rPr>
              <a:t>Economic Policies</a:t>
            </a:r>
          </a:p>
        </p:txBody>
      </p:sp>
      <p:sp>
        <p:nvSpPr>
          <p:cNvPr name="TextBox 8" id="8"/>
          <p:cNvSpPr txBox="true"/>
          <p:nvPr/>
        </p:nvSpPr>
        <p:spPr>
          <a:xfrm rot="0">
            <a:off x="1028700" y="1819275"/>
            <a:ext cx="15609955" cy="7515225"/>
          </a:xfrm>
          <a:prstGeom prst="rect">
            <a:avLst/>
          </a:prstGeom>
        </p:spPr>
        <p:txBody>
          <a:bodyPr anchor="t" rtlCol="false" tIns="0" lIns="0" bIns="0" rIns="0">
            <a:spAutoFit/>
          </a:bodyPr>
          <a:lstStyle/>
          <a:p>
            <a:pPr algn="l">
              <a:lnSpc>
                <a:spcPts val="4200"/>
              </a:lnSpc>
            </a:pPr>
            <a:r>
              <a:rPr lang="en-US" sz="3000">
                <a:solidFill>
                  <a:srgbClr val="000000"/>
                </a:solidFill>
                <a:latin typeface="Arial"/>
                <a:ea typeface="Arial"/>
                <a:cs typeface="Arial"/>
                <a:sym typeface="Arial"/>
              </a:rPr>
              <a:t>Hitler had promised to eliminate unemployment. In 1933, six million people were unemployed; roughly 11% of the population. </a:t>
            </a:r>
            <a:r>
              <a:rPr lang="en-US" sz="3000">
                <a:solidFill>
                  <a:srgbClr val="000000"/>
                </a:solidFill>
                <a:latin typeface="Arial"/>
                <a:ea typeface="Arial"/>
                <a:cs typeface="Arial"/>
                <a:sym typeface="Arial"/>
              </a:rPr>
              <a:t>Between 1933 and 1939, Germany’s economy was dramatically transformed.</a:t>
            </a:r>
          </a:p>
          <a:p>
            <a:pPr algn="l" marL="647702" indent="-323851" lvl="1">
              <a:lnSpc>
                <a:spcPts val="4200"/>
              </a:lnSpc>
              <a:buFont typeface="Arial"/>
              <a:buChar char="•"/>
            </a:pPr>
            <a:r>
              <a:rPr lang="en-US" sz="3000">
                <a:solidFill>
                  <a:srgbClr val="000000"/>
                </a:solidFill>
                <a:latin typeface="Arial"/>
                <a:ea typeface="Arial"/>
                <a:cs typeface="Arial"/>
                <a:sym typeface="Arial"/>
              </a:rPr>
              <a:t>Independent trade unions were abolished and strikes were made illegal.</a:t>
            </a:r>
          </a:p>
          <a:p>
            <a:pPr algn="l" marL="647702" indent="-323851" lvl="1">
              <a:lnSpc>
                <a:spcPts val="4200"/>
              </a:lnSpc>
              <a:buFont typeface="Arial"/>
              <a:buChar char="•"/>
            </a:pPr>
            <a:r>
              <a:rPr lang="en-US" sz="3000">
                <a:solidFill>
                  <a:srgbClr val="000000"/>
                </a:solidFill>
                <a:latin typeface="Arial"/>
                <a:ea typeface="Arial"/>
                <a:cs typeface="Arial"/>
                <a:sym typeface="Arial"/>
              </a:rPr>
              <a:t>Public work schemes were created to build the motorway (called Autobahnen) and the Olympic Stadium. Many unemployed people found work on projects such as these.</a:t>
            </a:r>
          </a:p>
          <a:p>
            <a:pPr algn="l" marL="647702" indent="-323851" lvl="1">
              <a:lnSpc>
                <a:spcPts val="4200"/>
              </a:lnSpc>
              <a:buFont typeface="Arial"/>
              <a:buChar char="•"/>
            </a:pPr>
            <a:r>
              <a:rPr lang="en-US" sz="3000">
                <a:solidFill>
                  <a:srgbClr val="000000"/>
                </a:solidFill>
                <a:latin typeface="Arial"/>
                <a:ea typeface="Arial"/>
                <a:cs typeface="Arial"/>
                <a:sym typeface="Arial"/>
              </a:rPr>
              <a:t>Rearmament, in violation of the Treaty of Versailles, began to take place. This involved ships, submarines, planes, arms and ammunition being manufactured again for the German military</a:t>
            </a:r>
          </a:p>
          <a:p>
            <a:pPr algn="l" marL="647702" indent="-323851" lvl="1">
              <a:lnSpc>
                <a:spcPts val="4200"/>
              </a:lnSpc>
              <a:buFont typeface="Arial"/>
              <a:buChar char="•"/>
            </a:pPr>
            <a:r>
              <a:rPr lang="en-US" sz="3000">
                <a:solidFill>
                  <a:srgbClr val="000000"/>
                </a:solidFill>
                <a:latin typeface="Arial"/>
                <a:ea typeface="Arial"/>
                <a:cs typeface="Arial"/>
                <a:sym typeface="Arial"/>
              </a:rPr>
              <a:t>The </a:t>
            </a:r>
            <a:r>
              <a:rPr lang="en-US" sz="3000">
                <a:solidFill>
                  <a:srgbClr val="000000"/>
                </a:solidFill>
                <a:latin typeface="Arial"/>
                <a:ea typeface="Arial"/>
                <a:cs typeface="Arial"/>
                <a:sym typeface="Arial"/>
              </a:rPr>
              <a:t>motor industry also expanded. A new car called Volkswagen (the people’s car) was manufactured in 1937. It was priced at the same cost as a small motorcycle so most people could buy one.</a:t>
            </a:r>
          </a:p>
          <a:p>
            <a:pPr algn="l" marL="647702" indent="-323851" lvl="1">
              <a:lnSpc>
                <a:spcPts val="4200"/>
              </a:lnSpc>
              <a:buFont typeface="Arial"/>
              <a:buChar char="•"/>
            </a:pPr>
            <a:r>
              <a:rPr lang="en-US" sz="3000">
                <a:solidFill>
                  <a:srgbClr val="000000"/>
                </a:solidFill>
                <a:latin typeface="Arial"/>
                <a:ea typeface="Arial"/>
                <a:cs typeface="Arial"/>
                <a:sym typeface="Arial"/>
              </a:rPr>
              <a:t>Hitler cut taxes to encourage private industry. Many companies benefitted from this such as </a:t>
            </a:r>
            <a:r>
              <a:rPr lang="en-US" sz="3000">
                <a:solidFill>
                  <a:srgbClr val="000000"/>
                </a:solidFill>
                <a:latin typeface="Arial"/>
                <a:ea typeface="Arial"/>
                <a:cs typeface="Arial"/>
                <a:sym typeface="Arial"/>
              </a:rPr>
              <a:t>Mercedes-Benz (motors), Siemens (electronics) and Krupps (steel).</a:t>
            </a:r>
          </a:p>
        </p:txBody>
      </p:sp>
      <p:sp>
        <p:nvSpPr>
          <p:cNvPr name="TextBox 9" id="9"/>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4933883" y="4908550"/>
            <a:ext cx="10458316" cy="469900"/>
          </a:xfrm>
          <a:prstGeom prst="rect">
            <a:avLst/>
          </a:prstGeom>
        </p:spPr>
        <p:txBody>
          <a:bodyPr anchor="t" rtlCol="false" tIns="0" lIns="0" bIns="0" rIns="0">
            <a:spAutoFit/>
          </a:bodyPr>
          <a:lstStyle/>
          <a:p>
            <a:pPr algn="ctr">
              <a:lnSpc>
                <a:spcPts val="3499"/>
              </a:lnSpc>
            </a:pPr>
            <a:r>
              <a:rPr lang="en-US" sz="2499" b="true">
                <a:solidFill>
                  <a:srgbClr val="FFFFFF"/>
                </a:solidFill>
                <a:latin typeface="Arial Bold"/>
                <a:ea typeface="Arial Bold"/>
                <a:cs typeface="Arial Bold"/>
                <a:sym typeface="Arial Bold"/>
              </a:rPr>
              <a:t>Strand Three: The History of Europe and the Wider World</a:t>
            </a:r>
          </a:p>
        </p:txBody>
      </p:sp>
      <p:sp>
        <p:nvSpPr>
          <p:cNvPr name="TextBox 7" id="7"/>
          <p:cNvSpPr txBox="true"/>
          <p:nvPr/>
        </p:nvSpPr>
        <p:spPr>
          <a:xfrm rot="5400000">
            <a:off x="1255299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Chapter Twenty-Four: Life in Nazi Germany</a:t>
            </a:r>
          </a:p>
        </p:txBody>
      </p:sp>
      <p:grpSp>
        <p:nvGrpSpPr>
          <p:cNvPr name="Group 8" id="8"/>
          <p:cNvGrpSpPr/>
          <p:nvPr/>
        </p:nvGrpSpPr>
        <p:grpSpPr>
          <a:xfrm rot="0">
            <a:off x="1094441" y="5233947"/>
            <a:ext cx="2528925" cy="1129765"/>
            <a:chOff x="0" y="0"/>
            <a:chExt cx="909707" cy="406400"/>
          </a:xfrm>
        </p:grpSpPr>
        <p:sp>
          <p:nvSpPr>
            <p:cNvPr name="Freeform 9" id="9"/>
            <p:cNvSpPr/>
            <p:nvPr/>
          </p:nvSpPr>
          <p:spPr>
            <a:xfrm flipH="false" flipV="false" rot="0">
              <a:off x="0" y="0"/>
              <a:ext cx="909707" cy="406400"/>
            </a:xfrm>
            <a:custGeom>
              <a:avLst/>
              <a:gdLst/>
              <a:ahLst/>
              <a:cxnLst/>
              <a:rect r="r" b="b" t="t" l="l"/>
              <a:pathLst>
                <a:path h="406400" w="909707">
                  <a:moveTo>
                    <a:pt x="0" y="0"/>
                  </a:moveTo>
                  <a:lnTo>
                    <a:pt x="706507" y="0"/>
                  </a:lnTo>
                  <a:lnTo>
                    <a:pt x="909707" y="203200"/>
                  </a:lnTo>
                  <a:lnTo>
                    <a:pt x="706507" y="406400"/>
                  </a:lnTo>
                  <a:lnTo>
                    <a:pt x="0" y="406400"/>
                  </a:lnTo>
                  <a:lnTo>
                    <a:pt x="203200" y="203200"/>
                  </a:lnTo>
                  <a:lnTo>
                    <a:pt x="0" y="0"/>
                  </a:lnTo>
                  <a:close/>
                </a:path>
              </a:pathLst>
            </a:custGeom>
            <a:solidFill>
              <a:srgbClr val="0F6FC6"/>
            </a:solidFill>
          </p:spPr>
        </p:sp>
        <p:sp>
          <p:nvSpPr>
            <p:cNvPr name="TextBox 10" id="10"/>
            <p:cNvSpPr txBox="true"/>
            <p:nvPr/>
          </p:nvSpPr>
          <p:spPr>
            <a:xfrm>
              <a:off x="177800" y="-66675"/>
              <a:ext cx="655707" cy="473075"/>
            </a:xfrm>
            <a:prstGeom prst="rect">
              <a:avLst/>
            </a:prstGeom>
          </p:spPr>
          <p:txBody>
            <a:bodyPr anchor="ctr" rtlCol="false" tIns="17840" lIns="17840" bIns="17840" rIns="17840"/>
            <a:lstStyle/>
            <a:p>
              <a:pPr algn="ctr">
                <a:lnSpc>
                  <a:spcPts val="4326"/>
                </a:lnSpc>
                <a:spcBef>
                  <a:spcPct val="0"/>
                </a:spcBef>
              </a:pPr>
              <a:r>
                <a:rPr lang="en-US" sz="3090" spc="-95">
                  <a:solidFill>
                    <a:srgbClr val="FFFFFF"/>
                  </a:solidFill>
                  <a:latin typeface="Questrial"/>
                  <a:ea typeface="Questrial"/>
                  <a:cs typeface="Questrial"/>
                  <a:sym typeface="Questrial"/>
                </a:rPr>
                <a:t>1920</a:t>
              </a:r>
            </a:p>
          </p:txBody>
        </p:sp>
      </p:grpSp>
      <p:grpSp>
        <p:nvGrpSpPr>
          <p:cNvPr name="Group 11" id="11"/>
          <p:cNvGrpSpPr/>
          <p:nvPr/>
        </p:nvGrpSpPr>
        <p:grpSpPr>
          <a:xfrm rot="0">
            <a:off x="3291405" y="5233947"/>
            <a:ext cx="2409139" cy="1129765"/>
            <a:chOff x="0" y="0"/>
            <a:chExt cx="866618" cy="406400"/>
          </a:xfrm>
        </p:grpSpPr>
        <p:sp>
          <p:nvSpPr>
            <p:cNvPr name="Freeform 12" id="12"/>
            <p:cNvSpPr/>
            <p:nvPr/>
          </p:nvSpPr>
          <p:spPr>
            <a:xfrm flipH="false" flipV="false" rot="0">
              <a:off x="0" y="0"/>
              <a:ext cx="866618" cy="406400"/>
            </a:xfrm>
            <a:custGeom>
              <a:avLst/>
              <a:gdLst/>
              <a:ahLst/>
              <a:cxnLst/>
              <a:rect r="r" b="b" t="t" l="l"/>
              <a:pathLst>
                <a:path h="406400" w="866618">
                  <a:moveTo>
                    <a:pt x="0" y="0"/>
                  </a:moveTo>
                  <a:lnTo>
                    <a:pt x="663418" y="0"/>
                  </a:lnTo>
                  <a:lnTo>
                    <a:pt x="866618" y="203200"/>
                  </a:lnTo>
                  <a:lnTo>
                    <a:pt x="663418" y="406400"/>
                  </a:lnTo>
                  <a:lnTo>
                    <a:pt x="0" y="406400"/>
                  </a:lnTo>
                  <a:lnTo>
                    <a:pt x="203200" y="203200"/>
                  </a:lnTo>
                  <a:lnTo>
                    <a:pt x="0" y="0"/>
                  </a:lnTo>
                  <a:close/>
                </a:path>
              </a:pathLst>
            </a:custGeom>
            <a:solidFill>
              <a:srgbClr val="0F6FC6"/>
            </a:solidFill>
          </p:spPr>
        </p:sp>
        <p:sp>
          <p:nvSpPr>
            <p:cNvPr name="TextBox 13" id="13"/>
            <p:cNvSpPr txBox="true"/>
            <p:nvPr/>
          </p:nvSpPr>
          <p:spPr>
            <a:xfrm>
              <a:off x="177800" y="-66675"/>
              <a:ext cx="612618" cy="473075"/>
            </a:xfrm>
            <a:prstGeom prst="rect">
              <a:avLst/>
            </a:prstGeom>
          </p:spPr>
          <p:txBody>
            <a:bodyPr anchor="ctr" rtlCol="false" tIns="17840" lIns="17840" bIns="17840" rIns="17840"/>
            <a:lstStyle/>
            <a:p>
              <a:pPr algn="ctr">
                <a:lnSpc>
                  <a:spcPts val="4326"/>
                </a:lnSpc>
                <a:spcBef>
                  <a:spcPct val="0"/>
                </a:spcBef>
              </a:pPr>
              <a:r>
                <a:rPr lang="en-US" sz="3090" spc="-95">
                  <a:solidFill>
                    <a:srgbClr val="FFFFFF"/>
                  </a:solidFill>
                  <a:latin typeface="Questrial"/>
                  <a:ea typeface="Questrial"/>
                  <a:cs typeface="Questrial"/>
                  <a:sym typeface="Questrial"/>
                </a:rPr>
                <a:t>1923</a:t>
              </a:r>
            </a:p>
          </p:txBody>
        </p:sp>
      </p:grpSp>
      <p:grpSp>
        <p:nvGrpSpPr>
          <p:cNvPr name="Group 14" id="14"/>
          <p:cNvGrpSpPr/>
          <p:nvPr/>
        </p:nvGrpSpPr>
        <p:grpSpPr>
          <a:xfrm rot="0">
            <a:off x="5413421" y="5233947"/>
            <a:ext cx="2498860" cy="1129765"/>
            <a:chOff x="0" y="0"/>
            <a:chExt cx="898892" cy="406400"/>
          </a:xfrm>
        </p:grpSpPr>
        <p:sp>
          <p:nvSpPr>
            <p:cNvPr name="Freeform 15" id="15"/>
            <p:cNvSpPr/>
            <p:nvPr/>
          </p:nvSpPr>
          <p:spPr>
            <a:xfrm flipH="false" flipV="false" rot="0">
              <a:off x="0" y="0"/>
              <a:ext cx="898892" cy="406400"/>
            </a:xfrm>
            <a:custGeom>
              <a:avLst/>
              <a:gdLst/>
              <a:ahLst/>
              <a:cxnLst/>
              <a:rect r="r" b="b" t="t" l="l"/>
              <a:pathLst>
                <a:path h="406400" w="898892">
                  <a:moveTo>
                    <a:pt x="0" y="0"/>
                  </a:moveTo>
                  <a:lnTo>
                    <a:pt x="695692" y="0"/>
                  </a:lnTo>
                  <a:lnTo>
                    <a:pt x="898892" y="203200"/>
                  </a:lnTo>
                  <a:lnTo>
                    <a:pt x="695692" y="406400"/>
                  </a:lnTo>
                  <a:lnTo>
                    <a:pt x="0" y="406400"/>
                  </a:lnTo>
                  <a:lnTo>
                    <a:pt x="203200" y="203200"/>
                  </a:lnTo>
                  <a:lnTo>
                    <a:pt x="0" y="0"/>
                  </a:lnTo>
                  <a:close/>
                </a:path>
              </a:pathLst>
            </a:custGeom>
            <a:solidFill>
              <a:srgbClr val="0F6FC6"/>
            </a:solidFill>
          </p:spPr>
        </p:sp>
        <p:sp>
          <p:nvSpPr>
            <p:cNvPr name="TextBox 16" id="16"/>
            <p:cNvSpPr txBox="true"/>
            <p:nvPr/>
          </p:nvSpPr>
          <p:spPr>
            <a:xfrm>
              <a:off x="177800" y="-66675"/>
              <a:ext cx="644892" cy="473075"/>
            </a:xfrm>
            <a:prstGeom prst="rect">
              <a:avLst/>
            </a:prstGeom>
          </p:spPr>
          <p:txBody>
            <a:bodyPr anchor="ctr" rtlCol="false" tIns="17840" lIns="17840" bIns="17840" rIns="17840"/>
            <a:lstStyle/>
            <a:p>
              <a:pPr algn="ctr">
                <a:lnSpc>
                  <a:spcPts val="4326"/>
                </a:lnSpc>
                <a:spcBef>
                  <a:spcPct val="0"/>
                </a:spcBef>
              </a:pPr>
              <a:r>
                <a:rPr lang="en-US" sz="3090" spc="-95">
                  <a:solidFill>
                    <a:srgbClr val="FFFFFF"/>
                  </a:solidFill>
                  <a:latin typeface="Questrial"/>
                  <a:ea typeface="Questrial"/>
                  <a:cs typeface="Questrial"/>
                  <a:sym typeface="Questrial"/>
                </a:rPr>
                <a:t>1933</a:t>
              </a:r>
            </a:p>
          </p:txBody>
        </p:sp>
      </p:grpSp>
      <p:sp>
        <p:nvSpPr>
          <p:cNvPr name="AutoShape 17" id="17"/>
          <p:cNvSpPr/>
          <p:nvPr/>
        </p:nvSpPr>
        <p:spPr>
          <a:xfrm flipV="true">
            <a:off x="2325707" y="6586679"/>
            <a:ext cx="0" cy="2655145"/>
          </a:xfrm>
          <a:prstGeom prst="line">
            <a:avLst/>
          </a:prstGeom>
          <a:ln cap="flat" w="9525">
            <a:solidFill>
              <a:srgbClr val="0F6FC6"/>
            </a:solidFill>
            <a:prstDash val="solid"/>
            <a:headEnd type="none" len="sm" w="sm"/>
            <a:tailEnd type="none" len="sm" w="sm"/>
          </a:ln>
        </p:spPr>
      </p:sp>
      <p:grpSp>
        <p:nvGrpSpPr>
          <p:cNvPr name="Group 18" id="18"/>
          <p:cNvGrpSpPr/>
          <p:nvPr/>
        </p:nvGrpSpPr>
        <p:grpSpPr>
          <a:xfrm rot="0">
            <a:off x="7572238" y="5233947"/>
            <a:ext cx="2528925" cy="1129765"/>
            <a:chOff x="0" y="0"/>
            <a:chExt cx="909707" cy="406400"/>
          </a:xfrm>
        </p:grpSpPr>
        <p:sp>
          <p:nvSpPr>
            <p:cNvPr name="Freeform 19" id="19"/>
            <p:cNvSpPr/>
            <p:nvPr/>
          </p:nvSpPr>
          <p:spPr>
            <a:xfrm flipH="false" flipV="false" rot="0">
              <a:off x="0" y="0"/>
              <a:ext cx="909707" cy="406400"/>
            </a:xfrm>
            <a:custGeom>
              <a:avLst/>
              <a:gdLst/>
              <a:ahLst/>
              <a:cxnLst/>
              <a:rect r="r" b="b" t="t" l="l"/>
              <a:pathLst>
                <a:path h="406400" w="909707">
                  <a:moveTo>
                    <a:pt x="0" y="0"/>
                  </a:moveTo>
                  <a:lnTo>
                    <a:pt x="706507" y="0"/>
                  </a:lnTo>
                  <a:lnTo>
                    <a:pt x="909707" y="203200"/>
                  </a:lnTo>
                  <a:lnTo>
                    <a:pt x="706507" y="406400"/>
                  </a:lnTo>
                  <a:lnTo>
                    <a:pt x="0" y="406400"/>
                  </a:lnTo>
                  <a:lnTo>
                    <a:pt x="203200" y="203200"/>
                  </a:lnTo>
                  <a:lnTo>
                    <a:pt x="0" y="0"/>
                  </a:lnTo>
                  <a:close/>
                </a:path>
              </a:pathLst>
            </a:custGeom>
            <a:solidFill>
              <a:srgbClr val="0F6FC6"/>
            </a:solidFill>
          </p:spPr>
        </p:sp>
        <p:sp>
          <p:nvSpPr>
            <p:cNvPr name="TextBox 20" id="20"/>
            <p:cNvSpPr txBox="true"/>
            <p:nvPr/>
          </p:nvSpPr>
          <p:spPr>
            <a:xfrm>
              <a:off x="177800" y="-66675"/>
              <a:ext cx="655707" cy="473075"/>
            </a:xfrm>
            <a:prstGeom prst="rect">
              <a:avLst/>
            </a:prstGeom>
          </p:spPr>
          <p:txBody>
            <a:bodyPr anchor="ctr" rtlCol="false" tIns="17840" lIns="17840" bIns="17840" rIns="17840"/>
            <a:lstStyle/>
            <a:p>
              <a:pPr algn="ctr">
                <a:lnSpc>
                  <a:spcPts val="4326"/>
                </a:lnSpc>
                <a:spcBef>
                  <a:spcPct val="0"/>
                </a:spcBef>
              </a:pPr>
              <a:r>
                <a:rPr lang="en-US" sz="3090" spc="-95">
                  <a:solidFill>
                    <a:srgbClr val="FFFFFF"/>
                  </a:solidFill>
                  <a:latin typeface="Questrial"/>
                  <a:ea typeface="Questrial"/>
                  <a:cs typeface="Questrial"/>
                  <a:sym typeface="Questrial"/>
                </a:rPr>
                <a:t>1934</a:t>
              </a:r>
            </a:p>
          </p:txBody>
        </p:sp>
      </p:grpSp>
      <p:grpSp>
        <p:nvGrpSpPr>
          <p:cNvPr name="Group 21" id="21"/>
          <p:cNvGrpSpPr/>
          <p:nvPr/>
        </p:nvGrpSpPr>
        <p:grpSpPr>
          <a:xfrm rot="0">
            <a:off x="9769202" y="5233947"/>
            <a:ext cx="2409139" cy="1129765"/>
            <a:chOff x="0" y="0"/>
            <a:chExt cx="866618" cy="406400"/>
          </a:xfrm>
        </p:grpSpPr>
        <p:sp>
          <p:nvSpPr>
            <p:cNvPr name="Freeform 22" id="22"/>
            <p:cNvSpPr/>
            <p:nvPr/>
          </p:nvSpPr>
          <p:spPr>
            <a:xfrm flipH="false" flipV="false" rot="0">
              <a:off x="0" y="0"/>
              <a:ext cx="866618" cy="406400"/>
            </a:xfrm>
            <a:custGeom>
              <a:avLst/>
              <a:gdLst/>
              <a:ahLst/>
              <a:cxnLst/>
              <a:rect r="r" b="b" t="t" l="l"/>
              <a:pathLst>
                <a:path h="406400" w="866618">
                  <a:moveTo>
                    <a:pt x="0" y="0"/>
                  </a:moveTo>
                  <a:lnTo>
                    <a:pt x="663418" y="0"/>
                  </a:lnTo>
                  <a:lnTo>
                    <a:pt x="866618" y="203200"/>
                  </a:lnTo>
                  <a:lnTo>
                    <a:pt x="663418" y="406400"/>
                  </a:lnTo>
                  <a:lnTo>
                    <a:pt x="0" y="406400"/>
                  </a:lnTo>
                  <a:lnTo>
                    <a:pt x="203200" y="203200"/>
                  </a:lnTo>
                  <a:lnTo>
                    <a:pt x="0" y="0"/>
                  </a:lnTo>
                  <a:close/>
                </a:path>
              </a:pathLst>
            </a:custGeom>
            <a:solidFill>
              <a:srgbClr val="0F6FC6"/>
            </a:solidFill>
          </p:spPr>
        </p:sp>
        <p:sp>
          <p:nvSpPr>
            <p:cNvPr name="TextBox 23" id="23"/>
            <p:cNvSpPr txBox="true"/>
            <p:nvPr/>
          </p:nvSpPr>
          <p:spPr>
            <a:xfrm>
              <a:off x="177800" y="-66675"/>
              <a:ext cx="612618" cy="473075"/>
            </a:xfrm>
            <a:prstGeom prst="rect">
              <a:avLst/>
            </a:prstGeom>
          </p:spPr>
          <p:txBody>
            <a:bodyPr anchor="ctr" rtlCol="false" tIns="17840" lIns="17840" bIns="17840" rIns="17840"/>
            <a:lstStyle/>
            <a:p>
              <a:pPr algn="ctr">
                <a:lnSpc>
                  <a:spcPts val="4326"/>
                </a:lnSpc>
                <a:spcBef>
                  <a:spcPct val="0"/>
                </a:spcBef>
              </a:pPr>
              <a:r>
                <a:rPr lang="en-US" sz="3090" spc="-95">
                  <a:solidFill>
                    <a:srgbClr val="FFFFFF"/>
                  </a:solidFill>
                  <a:latin typeface="Questrial"/>
                  <a:ea typeface="Questrial"/>
                  <a:cs typeface="Questrial"/>
                  <a:sym typeface="Questrial"/>
                </a:rPr>
                <a:t>1935</a:t>
              </a:r>
            </a:p>
          </p:txBody>
        </p:sp>
      </p:grpSp>
      <p:grpSp>
        <p:nvGrpSpPr>
          <p:cNvPr name="Group 24" id="24"/>
          <p:cNvGrpSpPr/>
          <p:nvPr/>
        </p:nvGrpSpPr>
        <p:grpSpPr>
          <a:xfrm rot="0">
            <a:off x="11891218" y="5233947"/>
            <a:ext cx="2498860" cy="1129765"/>
            <a:chOff x="0" y="0"/>
            <a:chExt cx="898892" cy="406400"/>
          </a:xfrm>
        </p:grpSpPr>
        <p:sp>
          <p:nvSpPr>
            <p:cNvPr name="Freeform 25" id="25"/>
            <p:cNvSpPr/>
            <p:nvPr/>
          </p:nvSpPr>
          <p:spPr>
            <a:xfrm flipH="false" flipV="false" rot="0">
              <a:off x="0" y="0"/>
              <a:ext cx="898892" cy="406400"/>
            </a:xfrm>
            <a:custGeom>
              <a:avLst/>
              <a:gdLst/>
              <a:ahLst/>
              <a:cxnLst/>
              <a:rect r="r" b="b" t="t" l="l"/>
              <a:pathLst>
                <a:path h="406400" w="898892">
                  <a:moveTo>
                    <a:pt x="0" y="0"/>
                  </a:moveTo>
                  <a:lnTo>
                    <a:pt x="695692" y="0"/>
                  </a:lnTo>
                  <a:lnTo>
                    <a:pt x="898892" y="203200"/>
                  </a:lnTo>
                  <a:lnTo>
                    <a:pt x="695692" y="406400"/>
                  </a:lnTo>
                  <a:lnTo>
                    <a:pt x="0" y="406400"/>
                  </a:lnTo>
                  <a:lnTo>
                    <a:pt x="203200" y="203200"/>
                  </a:lnTo>
                  <a:lnTo>
                    <a:pt x="0" y="0"/>
                  </a:lnTo>
                  <a:close/>
                </a:path>
              </a:pathLst>
            </a:custGeom>
            <a:solidFill>
              <a:srgbClr val="0F6FC6"/>
            </a:solidFill>
          </p:spPr>
        </p:sp>
        <p:sp>
          <p:nvSpPr>
            <p:cNvPr name="TextBox 26" id="26"/>
            <p:cNvSpPr txBox="true"/>
            <p:nvPr/>
          </p:nvSpPr>
          <p:spPr>
            <a:xfrm>
              <a:off x="177800" y="-66675"/>
              <a:ext cx="644892" cy="473075"/>
            </a:xfrm>
            <a:prstGeom prst="rect">
              <a:avLst/>
            </a:prstGeom>
          </p:spPr>
          <p:txBody>
            <a:bodyPr anchor="ctr" rtlCol="false" tIns="17840" lIns="17840" bIns="17840" rIns="17840"/>
            <a:lstStyle/>
            <a:p>
              <a:pPr algn="ctr">
                <a:lnSpc>
                  <a:spcPts val="4326"/>
                </a:lnSpc>
                <a:spcBef>
                  <a:spcPct val="0"/>
                </a:spcBef>
              </a:pPr>
              <a:r>
                <a:rPr lang="en-US" sz="3090" spc="-95">
                  <a:solidFill>
                    <a:srgbClr val="FFFFFF"/>
                  </a:solidFill>
                  <a:latin typeface="Questrial"/>
                  <a:ea typeface="Questrial"/>
                  <a:cs typeface="Questrial"/>
                  <a:sym typeface="Questrial"/>
                </a:rPr>
                <a:t>1938</a:t>
              </a:r>
            </a:p>
          </p:txBody>
        </p:sp>
      </p:grpSp>
      <p:grpSp>
        <p:nvGrpSpPr>
          <p:cNvPr name="Group 27" id="27"/>
          <p:cNvGrpSpPr/>
          <p:nvPr/>
        </p:nvGrpSpPr>
        <p:grpSpPr>
          <a:xfrm rot="0">
            <a:off x="14053918" y="5233947"/>
            <a:ext cx="2528925" cy="1129765"/>
            <a:chOff x="0" y="0"/>
            <a:chExt cx="909707" cy="406400"/>
          </a:xfrm>
        </p:grpSpPr>
        <p:sp>
          <p:nvSpPr>
            <p:cNvPr name="Freeform 28" id="28"/>
            <p:cNvSpPr/>
            <p:nvPr/>
          </p:nvSpPr>
          <p:spPr>
            <a:xfrm flipH="false" flipV="false" rot="0">
              <a:off x="0" y="0"/>
              <a:ext cx="909707" cy="406400"/>
            </a:xfrm>
            <a:custGeom>
              <a:avLst/>
              <a:gdLst/>
              <a:ahLst/>
              <a:cxnLst/>
              <a:rect r="r" b="b" t="t" l="l"/>
              <a:pathLst>
                <a:path h="406400" w="909707">
                  <a:moveTo>
                    <a:pt x="0" y="0"/>
                  </a:moveTo>
                  <a:lnTo>
                    <a:pt x="706507" y="0"/>
                  </a:lnTo>
                  <a:lnTo>
                    <a:pt x="909707" y="203200"/>
                  </a:lnTo>
                  <a:lnTo>
                    <a:pt x="706507" y="406400"/>
                  </a:lnTo>
                  <a:lnTo>
                    <a:pt x="0" y="406400"/>
                  </a:lnTo>
                  <a:lnTo>
                    <a:pt x="203200" y="203200"/>
                  </a:lnTo>
                  <a:lnTo>
                    <a:pt x="0" y="0"/>
                  </a:lnTo>
                  <a:close/>
                </a:path>
              </a:pathLst>
            </a:custGeom>
            <a:solidFill>
              <a:srgbClr val="0F6FC6"/>
            </a:solidFill>
          </p:spPr>
        </p:sp>
        <p:sp>
          <p:nvSpPr>
            <p:cNvPr name="TextBox 29" id="29"/>
            <p:cNvSpPr txBox="true"/>
            <p:nvPr/>
          </p:nvSpPr>
          <p:spPr>
            <a:xfrm>
              <a:off x="177800" y="-66675"/>
              <a:ext cx="655707" cy="473075"/>
            </a:xfrm>
            <a:prstGeom prst="rect">
              <a:avLst/>
            </a:prstGeom>
          </p:spPr>
          <p:txBody>
            <a:bodyPr anchor="ctr" rtlCol="false" tIns="17840" lIns="17840" bIns="17840" rIns="17840"/>
            <a:lstStyle/>
            <a:p>
              <a:pPr algn="ctr">
                <a:lnSpc>
                  <a:spcPts val="4326"/>
                </a:lnSpc>
                <a:spcBef>
                  <a:spcPct val="0"/>
                </a:spcBef>
              </a:pPr>
              <a:r>
                <a:rPr lang="en-US" sz="3090" spc="-95">
                  <a:solidFill>
                    <a:srgbClr val="FFFFFF"/>
                  </a:solidFill>
                  <a:latin typeface="Questrial"/>
                  <a:ea typeface="Questrial"/>
                  <a:cs typeface="Questrial"/>
                  <a:sym typeface="Questrial"/>
                </a:rPr>
                <a:t>1939</a:t>
              </a:r>
            </a:p>
          </p:txBody>
        </p:sp>
      </p:grpSp>
      <p:grpSp>
        <p:nvGrpSpPr>
          <p:cNvPr name="Group 30" id="30"/>
          <p:cNvGrpSpPr/>
          <p:nvPr/>
        </p:nvGrpSpPr>
        <p:grpSpPr>
          <a:xfrm rot="0">
            <a:off x="738024" y="8058885"/>
            <a:ext cx="3241759" cy="1474530"/>
            <a:chOff x="0" y="0"/>
            <a:chExt cx="689010" cy="313400"/>
          </a:xfrm>
        </p:grpSpPr>
        <p:sp>
          <p:nvSpPr>
            <p:cNvPr name="Freeform 31" id="31"/>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F6FC6"/>
              </a:solidFill>
              <a:prstDash val="solid"/>
              <a:miter/>
            </a:ln>
          </p:spPr>
        </p:sp>
        <p:sp>
          <p:nvSpPr>
            <p:cNvPr name="TextBox 32" id="32"/>
            <p:cNvSpPr txBox="true"/>
            <p:nvPr/>
          </p:nvSpPr>
          <p:spPr>
            <a:xfrm>
              <a:off x="0" y="-38100"/>
              <a:ext cx="689010" cy="351500"/>
            </a:xfrm>
            <a:prstGeom prst="rect">
              <a:avLst/>
            </a:prstGeom>
          </p:spPr>
          <p:txBody>
            <a:bodyPr anchor="ctr" rtlCol="false" tIns="71360" lIns="71360" bIns="71360" rIns="71360"/>
            <a:lstStyle/>
            <a:p>
              <a:pPr algn="ctr">
                <a:lnSpc>
                  <a:spcPts val="2753"/>
                </a:lnSpc>
                <a:spcBef>
                  <a:spcPct val="0"/>
                </a:spcBef>
              </a:pPr>
            </a:p>
          </p:txBody>
        </p:sp>
      </p:grpSp>
      <p:sp>
        <p:nvSpPr>
          <p:cNvPr name="AutoShape 33" id="33"/>
          <p:cNvSpPr/>
          <p:nvPr/>
        </p:nvSpPr>
        <p:spPr>
          <a:xfrm flipV="true">
            <a:off x="6493208" y="6586679"/>
            <a:ext cx="0" cy="2655145"/>
          </a:xfrm>
          <a:prstGeom prst="line">
            <a:avLst/>
          </a:prstGeom>
          <a:ln cap="flat" w="9525">
            <a:solidFill>
              <a:srgbClr val="0F6FC6"/>
            </a:solidFill>
            <a:prstDash val="solid"/>
            <a:headEnd type="none" len="sm" w="sm"/>
            <a:tailEnd type="none" len="sm" w="sm"/>
          </a:ln>
        </p:spPr>
      </p:sp>
      <p:grpSp>
        <p:nvGrpSpPr>
          <p:cNvPr name="Group 34" id="34"/>
          <p:cNvGrpSpPr/>
          <p:nvPr/>
        </p:nvGrpSpPr>
        <p:grpSpPr>
          <a:xfrm rot="0">
            <a:off x="4880628" y="8058885"/>
            <a:ext cx="3241759" cy="1474530"/>
            <a:chOff x="0" y="0"/>
            <a:chExt cx="689010" cy="313400"/>
          </a:xfrm>
        </p:grpSpPr>
        <p:sp>
          <p:nvSpPr>
            <p:cNvPr name="Freeform 35" id="35"/>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F6FC6"/>
              </a:solidFill>
              <a:prstDash val="solid"/>
              <a:miter/>
            </a:ln>
          </p:spPr>
        </p:sp>
        <p:sp>
          <p:nvSpPr>
            <p:cNvPr name="TextBox 36" id="36"/>
            <p:cNvSpPr txBox="true"/>
            <p:nvPr/>
          </p:nvSpPr>
          <p:spPr>
            <a:xfrm>
              <a:off x="0" y="-38100"/>
              <a:ext cx="689010" cy="351500"/>
            </a:xfrm>
            <a:prstGeom prst="rect">
              <a:avLst/>
            </a:prstGeom>
          </p:spPr>
          <p:txBody>
            <a:bodyPr anchor="ctr" rtlCol="false" tIns="71360" lIns="71360" bIns="71360" rIns="71360"/>
            <a:lstStyle/>
            <a:p>
              <a:pPr algn="ctr">
                <a:lnSpc>
                  <a:spcPts val="2753"/>
                </a:lnSpc>
                <a:spcBef>
                  <a:spcPct val="0"/>
                </a:spcBef>
              </a:pPr>
            </a:p>
          </p:txBody>
        </p:sp>
      </p:grpSp>
      <p:sp>
        <p:nvSpPr>
          <p:cNvPr name="AutoShape 37" id="37"/>
          <p:cNvSpPr/>
          <p:nvPr/>
        </p:nvSpPr>
        <p:spPr>
          <a:xfrm flipV="true">
            <a:off x="11000468" y="6585517"/>
            <a:ext cx="0" cy="2655145"/>
          </a:xfrm>
          <a:prstGeom prst="line">
            <a:avLst/>
          </a:prstGeom>
          <a:ln cap="flat" w="9525">
            <a:solidFill>
              <a:srgbClr val="0F6FC6"/>
            </a:solidFill>
            <a:prstDash val="solid"/>
            <a:headEnd type="none" len="sm" w="sm"/>
            <a:tailEnd type="none" len="sm" w="sm"/>
          </a:ln>
        </p:spPr>
      </p:sp>
      <p:sp>
        <p:nvSpPr>
          <p:cNvPr name="Freeform 38" id="38"/>
          <p:cNvSpPr/>
          <p:nvPr/>
        </p:nvSpPr>
        <p:spPr>
          <a:xfrm flipH="false" flipV="false" rot="0">
            <a:off x="15181926" y="5923903"/>
            <a:ext cx="1790975" cy="1701427"/>
          </a:xfrm>
          <a:custGeom>
            <a:avLst/>
            <a:gdLst/>
            <a:ahLst/>
            <a:cxnLst/>
            <a:rect r="r" b="b" t="t" l="l"/>
            <a:pathLst>
              <a:path h="1701427" w="1790975">
                <a:moveTo>
                  <a:pt x="0" y="0"/>
                </a:moveTo>
                <a:lnTo>
                  <a:pt x="1790975" y="0"/>
                </a:lnTo>
                <a:lnTo>
                  <a:pt x="1790975" y="1701427"/>
                </a:lnTo>
                <a:lnTo>
                  <a:pt x="0" y="17014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9" id="39"/>
          <p:cNvGrpSpPr/>
          <p:nvPr/>
        </p:nvGrpSpPr>
        <p:grpSpPr>
          <a:xfrm rot="0">
            <a:off x="9433190" y="8057723"/>
            <a:ext cx="3241759" cy="1474530"/>
            <a:chOff x="0" y="0"/>
            <a:chExt cx="689010" cy="313400"/>
          </a:xfrm>
        </p:grpSpPr>
        <p:sp>
          <p:nvSpPr>
            <p:cNvPr name="Freeform 40" id="40"/>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F6FC6"/>
              </a:solidFill>
              <a:prstDash val="solid"/>
              <a:miter/>
            </a:ln>
          </p:spPr>
        </p:sp>
        <p:sp>
          <p:nvSpPr>
            <p:cNvPr name="TextBox 41" id="41"/>
            <p:cNvSpPr txBox="true"/>
            <p:nvPr/>
          </p:nvSpPr>
          <p:spPr>
            <a:xfrm>
              <a:off x="0" y="-38100"/>
              <a:ext cx="689010" cy="351500"/>
            </a:xfrm>
            <a:prstGeom prst="rect">
              <a:avLst/>
            </a:prstGeom>
          </p:spPr>
          <p:txBody>
            <a:bodyPr anchor="ctr" rtlCol="false" tIns="71360" lIns="71360" bIns="71360" rIns="71360"/>
            <a:lstStyle/>
            <a:p>
              <a:pPr algn="ctr">
                <a:lnSpc>
                  <a:spcPts val="2753"/>
                </a:lnSpc>
                <a:spcBef>
                  <a:spcPct val="0"/>
                </a:spcBef>
              </a:pPr>
            </a:p>
          </p:txBody>
        </p:sp>
      </p:grpSp>
      <p:sp>
        <p:nvSpPr>
          <p:cNvPr name="AutoShape 42" id="42"/>
          <p:cNvSpPr/>
          <p:nvPr/>
        </p:nvSpPr>
        <p:spPr>
          <a:xfrm flipV="true">
            <a:off x="15310082" y="6584355"/>
            <a:ext cx="0" cy="2655145"/>
          </a:xfrm>
          <a:prstGeom prst="line">
            <a:avLst/>
          </a:prstGeom>
          <a:ln cap="flat" w="9525">
            <a:solidFill>
              <a:srgbClr val="0F6FC6"/>
            </a:solidFill>
            <a:prstDash val="solid"/>
            <a:headEnd type="none" len="sm" w="sm"/>
            <a:tailEnd type="none" len="sm" w="sm"/>
          </a:ln>
        </p:spPr>
      </p:sp>
      <p:grpSp>
        <p:nvGrpSpPr>
          <p:cNvPr name="Group 43" id="43"/>
          <p:cNvGrpSpPr/>
          <p:nvPr/>
        </p:nvGrpSpPr>
        <p:grpSpPr>
          <a:xfrm rot="0">
            <a:off x="13697501" y="8056562"/>
            <a:ext cx="3241759" cy="1474530"/>
            <a:chOff x="0" y="0"/>
            <a:chExt cx="689010" cy="313400"/>
          </a:xfrm>
        </p:grpSpPr>
        <p:sp>
          <p:nvSpPr>
            <p:cNvPr name="Freeform 44" id="44"/>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F6FC6"/>
              </a:solidFill>
              <a:prstDash val="solid"/>
              <a:miter/>
            </a:ln>
          </p:spPr>
        </p:sp>
        <p:sp>
          <p:nvSpPr>
            <p:cNvPr name="TextBox 45" id="45"/>
            <p:cNvSpPr txBox="true"/>
            <p:nvPr/>
          </p:nvSpPr>
          <p:spPr>
            <a:xfrm>
              <a:off x="0" y="-38100"/>
              <a:ext cx="689010" cy="351500"/>
            </a:xfrm>
            <a:prstGeom prst="rect">
              <a:avLst/>
            </a:prstGeom>
          </p:spPr>
          <p:txBody>
            <a:bodyPr anchor="ctr" rtlCol="false" tIns="71360" lIns="71360" bIns="71360" rIns="71360"/>
            <a:lstStyle/>
            <a:p>
              <a:pPr algn="ctr">
                <a:lnSpc>
                  <a:spcPts val="2753"/>
                </a:lnSpc>
                <a:spcBef>
                  <a:spcPct val="0"/>
                </a:spcBef>
              </a:pPr>
            </a:p>
          </p:txBody>
        </p:sp>
      </p:grpSp>
      <p:sp>
        <p:nvSpPr>
          <p:cNvPr name="AutoShape 46" id="46"/>
          <p:cNvSpPr/>
          <p:nvPr/>
        </p:nvSpPr>
        <p:spPr>
          <a:xfrm flipV="true">
            <a:off x="4487676" y="2367469"/>
            <a:ext cx="0" cy="2655145"/>
          </a:xfrm>
          <a:prstGeom prst="line">
            <a:avLst/>
          </a:prstGeom>
          <a:ln cap="flat" w="9525">
            <a:solidFill>
              <a:srgbClr val="0F6FC6"/>
            </a:solidFill>
            <a:prstDash val="solid"/>
            <a:headEnd type="none" len="sm" w="sm"/>
            <a:tailEnd type="none" len="sm" w="sm"/>
          </a:ln>
        </p:spPr>
      </p:sp>
      <p:grpSp>
        <p:nvGrpSpPr>
          <p:cNvPr name="Group 47" id="47"/>
          <p:cNvGrpSpPr/>
          <p:nvPr/>
        </p:nvGrpSpPr>
        <p:grpSpPr>
          <a:xfrm rot="0">
            <a:off x="2875096" y="2061821"/>
            <a:ext cx="3241759" cy="1474530"/>
            <a:chOff x="0" y="0"/>
            <a:chExt cx="689010" cy="313400"/>
          </a:xfrm>
        </p:grpSpPr>
        <p:sp>
          <p:nvSpPr>
            <p:cNvPr name="Freeform 48" id="48"/>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F6FC6"/>
              </a:solidFill>
              <a:prstDash val="solid"/>
              <a:miter/>
            </a:ln>
          </p:spPr>
        </p:sp>
        <p:sp>
          <p:nvSpPr>
            <p:cNvPr name="TextBox 49" id="49"/>
            <p:cNvSpPr txBox="true"/>
            <p:nvPr/>
          </p:nvSpPr>
          <p:spPr>
            <a:xfrm>
              <a:off x="0" y="-38100"/>
              <a:ext cx="689010" cy="351500"/>
            </a:xfrm>
            <a:prstGeom prst="rect">
              <a:avLst/>
            </a:prstGeom>
          </p:spPr>
          <p:txBody>
            <a:bodyPr anchor="ctr" rtlCol="false" tIns="71360" lIns="71360" bIns="71360" rIns="71360"/>
            <a:lstStyle/>
            <a:p>
              <a:pPr algn="ctr">
                <a:lnSpc>
                  <a:spcPts val="2753"/>
                </a:lnSpc>
                <a:spcBef>
                  <a:spcPct val="0"/>
                </a:spcBef>
              </a:pPr>
            </a:p>
          </p:txBody>
        </p:sp>
      </p:grpSp>
      <p:sp>
        <p:nvSpPr>
          <p:cNvPr name="AutoShape 50" id="50"/>
          <p:cNvSpPr/>
          <p:nvPr/>
        </p:nvSpPr>
        <p:spPr>
          <a:xfrm flipV="true">
            <a:off x="8828401" y="2367469"/>
            <a:ext cx="0" cy="2655145"/>
          </a:xfrm>
          <a:prstGeom prst="line">
            <a:avLst/>
          </a:prstGeom>
          <a:ln cap="flat" w="9525">
            <a:solidFill>
              <a:srgbClr val="0F6FC6"/>
            </a:solidFill>
            <a:prstDash val="solid"/>
            <a:headEnd type="none" len="sm" w="sm"/>
            <a:tailEnd type="none" len="sm" w="sm"/>
          </a:ln>
        </p:spPr>
      </p:sp>
      <p:grpSp>
        <p:nvGrpSpPr>
          <p:cNvPr name="Group 51" id="51"/>
          <p:cNvGrpSpPr/>
          <p:nvPr/>
        </p:nvGrpSpPr>
        <p:grpSpPr>
          <a:xfrm rot="0">
            <a:off x="7215821" y="2061821"/>
            <a:ext cx="3241759" cy="1474530"/>
            <a:chOff x="0" y="0"/>
            <a:chExt cx="689010" cy="313400"/>
          </a:xfrm>
        </p:grpSpPr>
        <p:sp>
          <p:nvSpPr>
            <p:cNvPr name="Freeform 52" id="52"/>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F6FC6"/>
              </a:solidFill>
              <a:prstDash val="solid"/>
              <a:miter/>
            </a:ln>
          </p:spPr>
        </p:sp>
        <p:sp>
          <p:nvSpPr>
            <p:cNvPr name="TextBox 53" id="53"/>
            <p:cNvSpPr txBox="true"/>
            <p:nvPr/>
          </p:nvSpPr>
          <p:spPr>
            <a:xfrm>
              <a:off x="0" y="-38100"/>
              <a:ext cx="689010" cy="351500"/>
            </a:xfrm>
            <a:prstGeom prst="rect">
              <a:avLst/>
            </a:prstGeom>
          </p:spPr>
          <p:txBody>
            <a:bodyPr anchor="ctr" rtlCol="false" tIns="71360" lIns="71360" bIns="71360" rIns="71360"/>
            <a:lstStyle/>
            <a:p>
              <a:pPr algn="ctr">
                <a:lnSpc>
                  <a:spcPts val="2753"/>
                </a:lnSpc>
                <a:spcBef>
                  <a:spcPct val="0"/>
                </a:spcBef>
              </a:pPr>
            </a:p>
          </p:txBody>
        </p:sp>
      </p:grpSp>
      <p:sp>
        <p:nvSpPr>
          <p:cNvPr name="AutoShape 54" id="54"/>
          <p:cNvSpPr/>
          <p:nvPr/>
        </p:nvSpPr>
        <p:spPr>
          <a:xfrm flipV="true">
            <a:off x="13132349" y="2361602"/>
            <a:ext cx="0" cy="2655145"/>
          </a:xfrm>
          <a:prstGeom prst="line">
            <a:avLst/>
          </a:prstGeom>
          <a:ln cap="flat" w="9525">
            <a:solidFill>
              <a:srgbClr val="0F6FC6"/>
            </a:solidFill>
            <a:prstDash val="solid"/>
            <a:headEnd type="none" len="sm" w="sm"/>
            <a:tailEnd type="none" len="sm" w="sm"/>
          </a:ln>
        </p:spPr>
      </p:sp>
      <p:grpSp>
        <p:nvGrpSpPr>
          <p:cNvPr name="Group 55" id="55"/>
          <p:cNvGrpSpPr/>
          <p:nvPr/>
        </p:nvGrpSpPr>
        <p:grpSpPr>
          <a:xfrm rot="0">
            <a:off x="11519768" y="2055953"/>
            <a:ext cx="3241759" cy="1474530"/>
            <a:chOff x="0" y="0"/>
            <a:chExt cx="689010" cy="313400"/>
          </a:xfrm>
        </p:grpSpPr>
        <p:sp>
          <p:nvSpPr>
            <p:cNvPr name="Freeform 56" id="56"/>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F6FC6"/>
              </a:solidFill>
              <a:prstDash val="solid"/>
              <a:miter/>
            </a:ln>
          </p:spPr>
        </p:sp>
        <p:sp>
          <p:nvSpPr>
            <p:cNvPr name="TextBox 57" id="57"/>
            <p:cNvSpPr txBox="true"/>
            <p:nvPr/>
          </p:nvSpPr>
          <p:spPr>
            <a:xfrm>
              <a:off x="0" y="-38100"/>
              <a:ext cx="689010" cy="351500"/>
            </a:xfrm>
            <a:prstGeom prst="rect">
              <a:avLst/>
            </a:prstGeom>
          </p:spPr>
          <p:txBody>
            <a:bodyPr anchor="ctr" rtlCol="false" tIns="71360" lIns="71360" bIns="71360" rIns="71360"/>
            <a:lstStyle/>
            <a:p>
              <a:pPr algn="ctr">
                <a:lnSpc>
                  <a:spcPts val="2753"/>
                </a:lnSpc>
                <a:spcBef>
                  <a:spcPct val="0"/>
                </a:spcBef>
              </a:pPr>
            </a:p>
          </p:txBody>
        </p:sp>
      </p:grpSp>
      <p:grpSp>
        <p:nvGrpSpPr>
          <p:cNvPr name="Group 58" id="58"/>
          <p:cNvGrpSpPr/>
          <p:nvPr/>
        </p:nvGrpSpPr>
        <p:grpSpPr>
          <a:xfrm rot="0">
            <a:off x="6084048" y="694068"/>
            <a:ext cx="6114087" cy="667032"/>
            <a:chOff x="0" y="0"/>
            <a:chExt cx="1612044" cy="175870"/>
          </a:xfrm>
        </p:grpSpPr>
        <p:sp>
          <p:nvSpPr>
            <p:cNvPr name="Freeform 59" id="59"/>
            <p:cNvSpPr/>
            <p:nvPr/>
          </p:nvSpPr>
          <p:spPr>
            <a:xfrm flipH="false" flipV="false" rot="0">
              <a:off x="0" y="0"/>
              <a:ext cx="1612044" cy="175870"/>
            </a:xfrm>
            <a:custGeom>
              <a:avLst/>
              <a:gdLst/>
              <a:ahLst/>
              <a:cxnLst/>
              <a:rect r="r" b="b" t="t" l="l"/>
              <a:pathLst>
                <a:path h="175870" w="1612044">
                  <a:moveTo>
                    <a:pt x="7597" y="0"/>
                  </a:moveTo>
                  <a:lnTo>
                    <a:pt x="1604446" y="0"/>
                  </a:lnTo>
                  <a:cubicBezTo>
                    <a:pt x="1606461" y="0"/>
                    <a:pt x="1608394" y="800"/>
                    <a:pt x="1609818" y="2225"/>
                  </a:cubicBezTo>
                  <a:cubicBezTo>
                    <a:pt x="1611243" y="3650"/>
                    <a:pt x="1612044" y="5582"/>
                    <a:pt x="1612044" y="7597"/>
                  </a:cubicBezTo>
                  <a:lnTo>
                    <a:pt x="1612044" y="168273"/>
                  </a:lnTo>
                  <a:cubicBezTo>
                    <a:pt x="1612044" y="170287"/>
                    <a:pt x="1611243" y="172220"/>
                    <a:pt x="1609818" y="173645"/>
                  </a:cubicBezTo>
                  <a:cubicBezTo>
                    <a:pt x="1608394" y="175070"/>
                    <a:pt x="1606461" y="175870"/>
                    <a:pt x="1604446" y="175870"/>
                  </a:cubicBezTo>
                  <a:lnTo>
                    <a:pt x="7597" y="175870"/>
                  </a:lnTo>
                  <a:cubicBezTo>
                    <a:pt x="5582" y="175870"/>
                    <a:pt x="3650" y="175070"/>
                    <a:pt x="2225" y="173645"/>
                  </a:cubicBezTo>
                  <a:cubicBezTo>
                    <a:pt x="800" y="172220"/>
                    <a:pt x="0" y="170287"/>
                    <a:pt x="0" y="168273"/>
                  </a:cubicBezTo>
                  <a:lnTo>
                    <a:pt x="0" y="7597"/>
                  </a:lnTo>
                  <a:cubicBezTo>
                    <a:pt x="0" y="5582"/>
                    <a:pt x="800" y="3650"/>
                    <a:pt x="2225" y="2225"/>
                  </a:cubicBezTo>
                  <a:cubicBezTo>
                    <a:pt x="3650" y="800"/>
                    <a:pt x="5582" y="0"/>
                    <a:pt x="7597" y="0"/>
                  </a:cubicBezTo>
                  <a:close/>
                </a:path>
              </a:pathLst>
            </a:custGeom>
            <a:solidFill>
              <a:srgbClr val="0F6FC6"/>
            </a:solidFill>
          </p:spPr>
        </p:sp>
        <p:sp>
          <p:nvSpPr>
            <p:cNvPr name="TextBox 60" id="60"/>
            <p:cNvSpPr txBox="true"/>
            <p:nvPr/>
          </p:nvSpPr>
          <p:spPr>
            <a:xfrm>
              <a:off x="0" y="-66675"/>
              <a:ext cx="1612044" cy="242545"/>
            </a:xfrm>
            <a:prstGeom prst="rect">
              <a:avLst/>
            </a:prstGeom>
          </p:spPr>
          <p:txBody>
            <a:bodyPr anchor="ctr" rtlCol="false" tIns="71360" lIns="71360" bIns="71360" rIns="71360"/>
            <a:lstStyle/>
            <a:p>
              <a:pPr algn="ctr">
                <a:lnSpc>
                  <a:spcPts val="4988"/>
                </a:lnSpc>
              </a:pPr>
              <a:r>
                <a:rPr lang="en-US" sz="3615" spc="354">
                  <a:solidFill>
                    <a:srgbClr val="FFFFFF"/>
                  </a:solidFill>
                  <a:latin typeface="Questrial"/>
                  <a:ea typeface="Questrial"/>
                  <a:cs typeface="Questrial"/>
                  <a:sym typeface="Questrial"/>
                </a:rPr>
                <a:t>LIFE IN NAZI GERMANY</a:t>
              </a:r>
            </a:p>
          </p:txBody>
        </p:sp>
      </p:grpSp>
      <p:sp>
        <p:nvSpPr>
          <p:cNvPr name="TextBox 61" id="61"/>
          <p:cNvSpPr txBox="true"/>
          <p:nvPr/>
        </p:nvSpPr>
        <p:spPr>
          <a:xfrm rot="0">
            <a:off x="3736054" y="1766527"/>
            <a:ext cx="10826380" cy="289427"/>
          </a:xfrm>
          <a:prstGeom prst="rect">
            <a:avLst/>
          </a:prstGeom>
        </p:spPr>
        <p:txBody>
          <a:bodyPr anchor="t" rtlCol="false" tIns="0" lIns="0" bIns="0" rIns="0">
            <a:spAutoFit/>
          </a:bodyPr>
          <a:lstStyle/>
          <a:p>
            <a:pPr algn="ctr">
              <a:lnSpc>
                <a:spcPts val="2132"/>
              </a:lnSpc>
              <a:spcBef>
                <a:spcPct val="0"/>
              </a:spcBef>
            </a:pPr>
            <a:r>
              <a:rPr lang="en-US" b="true" sz="1545" spc="151">
                <a:solidFill>
                  <a:srgbClr val="0F6FC6"/>
                </a:solidFill>
                <a:latin typeface="Arial Bold"/>
                <a:ea typeface="Arial Bold"/>
                <a:cs typeface="Arial Bold"/>
                <a:sym typeface="Arial Bold"/>
              </a:rPr>
              <a:t>3.9 EXAMINE</a:t>
            </a:r>
            <a:r>
              <a:rPr lang="en-US" sz="1545" spc="151">
                <a:solidFill>
                  <a:srgbClr val="000000"/>
                </a:solidFill>
                <a:latin typeface="Arial"/>
                <a:ea typeface="Arial"/>
                <a:cs typeface="Arial"/>
                <a:sym typeface="Arial"/>
              </a:rPr>
              <a:t> life in one fascist country and one communist country in the twentieth century</a:t>
            </a:r>
          </a:p>
        </p:txBody>
      </p:sp>
      <p:sp>
        <p:nvSpPr>
          <p:cNvPr name="Freeform 62" id="62"/>
          <p:cNvSpPr/>
          <p:nvPr/>
        </p:nvSpPr>
        <p:spPr>
          <a:xfrm flipH="false" flipV="false" rot="0">
            <a:off x="13568490" y="115746"/>
            <a:ext cx="2435628" cy="1823677"/>
          </a:xfrm>
          <a:custGeom>
            <a:avLst/>
            <a:gdLst/>
            <a:ahLst/>
            <a:cxnLst/>
            <a:rect r="r" b="b" t="t" l="l"/>
            <a:pathLst>
              <a:path h="1823677" w="2435628">
                <a:moveTo>
                  <a:pt x="0" y="0"/>
                </a:moveTo>
                <a:lnTo>
                  <a:pt x="2435628" y="0"/>
                </a:lnTo>
                <a:lnTo>
                  <a:pt x="2435628" y="1823676"/>
                </a:lnTo>
                <a:lnTo>
                  <a:pt x="0" y="182367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63" id="63"/>
          <p:cNvSpPr/>
          <p:nvPr/>
        </p:nvSpPr>
        <p:spPr>
          <a:xfrm flipH="false" flipV="false" rot="0">
            <a:off x="2298684" y="0"/>
            <a:ext cx="2824359" cy="1694616"/>
          </a:xfrm>
          <a:custGeom>
            <a:avLst/>
            <a:gdLst/>
            <a:ahLst/>
            <a:cxnLst/>
            <a:rect r="r" b="b" t="t" l="l"/>
            <a:pathLst>
              <a:path h="1694616" w="2824359">
                <a:moveTo>
                  <a:pt x="0" y="0"/>
                </a:moveTo>
                <a:lnTo>
                  <a:pt x="2824359" y="0"/>
                </a:lnTo>
                <a:lnTo>
                  <a:pt x="2824359" y="1694616"/>
                </a:lnTo>
                <a:lnTo>
                  <a:pt x="0" y="1694616"/>
                </a:lnTo>
                <a:lnTo>
                  <a:pt x="0" y="0"/>
                </a:lnTo>
                <a:close/>
              </a:path>
            </a:pathLst>
          </a:custGeom>
          <a:blipFill>
            <a:blip r:embed="rId6"/>
            <a:stretch>
              <a:fillRect l="0" t="0" r="0" b="0"/>
            </a:stretch>
          </a:blipFill>
        </p:spPr>
      </p:sp>
      <p:sp>
        <p:nvSpPr>
          <p:cNvPr name="Freeform 64" id="64"/>
          <p:cNvSpPr/>
          <p:nvPr/>
        </p:nvSpPr>
        <p:spPr>
          <a:xfrm flipH="false" flipV="false" rot="0">
            <a:off x="15575722" y="2202099"/>
            <a:ext cx="1363538" cy="3116659"/>
          </a:xfrm>
          <a:custGeom>
            <a:avLst/>
            <a:gdLst/>
            <a:ahLst/>
            <a:cxnLst/>
            <a:rect r="r" b="b" t="t" l="l"/>
            <a:pathLst>
              <a:path h="3116659" w="1363538">
                <a:moveTo>
                  <a:pt x="0" y="0"/>
                </a:moveTo>
                <a:lnTo>
                  <a:pt x="1363538" y="0"/>
                </a:lnTo>
                <a:lnTo>
                  <a:pt x="1363538" y="3116659"/>
                </a:lnTo>
                <a:lnTo>
                  <a:pt x="0" y="3116659"/>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65" id="65"/>
          <p:cNvSpPr txBox="true"/>
          <p:nvPr/>
        </p:nvSpPr>
        <p:spPr>
          <a:xfrm rot="0">
            <a:off x="5040908" y="8283983"/>
            <a:ext cx="2921408" cy="943487"/>
          </a:xfrm>
          <a:prstGeom prst="rect">
            <a:avLst/>
          </a:prstGeom>
        </p:spPr>
        <p:txBody>
          <a:bodyPr anchor="t" rtlCol="false" tIns="0" lIns="0" bIns="0" rIns="0">
            <a:spAutoFit/>
          </a:bodyPr>
          <a:lstStyle/>
          <a:p>
            <a:pPr algn="ctr" marL="0" indent="0" lvl="0">
              <a:lnSpc>
                <a:spcPts val="2435"/>
              </a:lnSpc>
              <a:spcBef>
                <a:spcPct val="0"/>
              </a:spcBef>
            </a:pPr>
            <a:r>
              <a:rPr lang="en-US" b="true" sz="1764" spc="172">
                <a:solidFill>
                  <a:srgbClr val="0F6FC6"/>
                </a:solidFill>
                <a:latin typeface="Arial Bold"/>
                <a:ea typeface="Arial Bold"/>
                <a:cs typeface="Arial Bold"/>
                <a:sym typeface="Arial Bold"/>
              </a:rPr>
              <a:t>Hitler </a:t>
            </a:r>
            <a:r>
              <a:rPr lang="en-US" sz="1764" spc="172">
                <a:solidFill>
                  <a:srgbClr val="000000"/>
                </a:solidFill>
                <a:latin typeface="Arial"/>
                <a:ea typeface="Arial"/>
                <a:cs typeface="Arial"/>
                <a:sym typeface="Arial"/>
              </a:rPr>
              <a:t>becomes the </a:t>
            </a:r>
            <a:r>
              <a:rPr lang="en-US" b="true" sz="1764" spc="172">
                <a:solidFill>
                  <a:srgbClr val="0F6FC6"/>
                </a:solidFill>
                <a:latin typeface="Arial Bold"/>
                <a:ea typeface="Arial Bold"/>
                <a:cs typeface="Arial Bold"/>
                <a:sym typeface="Arial Bold"/>
              </a:rPr>
              <a:t>Chancellor of Germany</a:t>
            </a:r>
            <a:r>
              <a:rPr lang="en-US" sz="1764" spc="172">
                <a:solidFill>
                  <a:srgbClr val="000000"/>
                </a:solidFill>
                <a:latin typeface="Arial"/>
                <a:ea typeface="Arial"/>
                <a:cs typeface="Arial"/>
                <a:sym typeface="Arial"/>
              </a:rPr>
              <a:t>.</a:t>
            </a:r>
          </a:p>
        </p:txBody>
      </p:sp>
      <p:sp>
        <p:nvSpPr>
          <p:cNvPr name="Freeform 66" id="66"/>
          <p:cNvSpPr/>
          <p:nvPr/>
        </p:nvSpPr>
        <p:spPr>
          <a:xfrm flipH="false" flipV="false" rot="0">
            <a:off x="3961318" y="6560460"/>
            <a:ext cx="919310" cy="1679105"/>
          </a:xfrm>
          <a:custGeom>
            <a:avLst/>
            <a:gdLst/>
            <a:ahLst/>
            <a:cxnLst/>
            <a:rect r="r" b="b" t="t" l="l"/>
            <a:pathLst>
              <a:path h="1679105" w="919310">
                <a:moveTo>
                  <a:pt x="0" y="0"/>
                </a:moveTo>
                <a:lnTo>
                  <a:pt x="919310" y="0"/>
                </a:lnTo>
                <a:lnTo>
                  <a:pt x="919310" y="1679105"/>
                </a:lnTo>
                <a:lnTo>
                  <a:pt x="0" y="167910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67" id="67"/>
          <p:cNvSpPr/>
          <p:nvPr/>
        </p:nvSpPr>
        <p:spPr>
          <a:xfrm flipH="false" flipV="false" rot="0">
            <a:off x="685800" y="1694616"/>
            <a:ext cx="2418325" cy="3284891"/>
          </a:xfrm>
          <a:custGeom>
            <a:avLst/>
            <a:gdLst/>
            <a:ahLst/>
            <a:cxnLst/>
            <a:rect r="r" b="b" t="t" l="l"/>
            <a:pathLst>
              <a:path h="3284891" w="2418325">
                <a:moveTo>
                  <a:pt x="0" y="0"/>
                </a:moveTo>
                <a:lnTo>
                  <a:pt x="2418325" y="0"/>
                </a:lnTo>
                <a:lnTo>
                  <a:pt x="2418325" y="3284891"/>
                </a:lnTo>
                <a:lnTo>
                  <a:pt x="0" y="3284891"/>
                </a:lnTo>
                <a:lnTo>
                  <a:pt x="0" y="0"/>
                </a:lnTo>
                <a:close/>
              </a:path>
            </a:pathLst>
          </a:custGeom>
          <a:blipFill>
            <a:blip r:embed="rId11"/>
            <a:stretch>
              <a:fillRect l="0" t="0" r="0" b="0"/>
            </a:stretch>
          </a:blipFill>
        </p:spPr>
      </p:sp>
      <p:sp>
        <p:nvSpPr>
          <p:cNvPr name="Freeform 68" id="68"/>
          <p:cNvSpPr/>
          <p:nvPr/>
        </p:nvSpPr>
        <p:spPr>
          <a:xfrm flipH="false" flipV="false" rot="0">
            <a:off x="11236825" y="6468487"/>
            <a:ext cx="2876248" cy="1326670"/>
          </a:xfrm>
          <a:custGeom>
            <a:avLst/>
            <a:gdLst/>
            <a:ahLst/>
            <a:cxnLst/>
            <a:rect r="r" b="b" t="t" l="l"/>
            <a:pathLst>
              <a:path h="1326670" w="2876248">
                <a:moveTo>
                  <a:pt x="0" y="0"/>
                </a:moveTo>
                <a:lnTo>
                  <a:pt x="2876248" y="0"/>
                </a:lnTo>
                <a:lnTo>
                  <a:pt x="2876248" y="1326670"/>
                </a:lnTo>
                <a:lnTo>
                  <a:pt x="0" y="1326670"/>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69" id="69"/>
          <p:cNvSpPr/>
          <p:nvPr/>
        </p:nvSpPr>
        <p:spPr>
          <a:xfrm flipH="false" flipV="false" rot="0">
            <a:off x="7782292" y="6363712"/>
            <a:ext cx="2112701" cy="1714405"/>
          </a:xfrm>
          <a:custGeom>
            <a:avLst/>
            <a:gdLst/>
            <a:ahLst/>
            <a:cxnLst/>
            <a:rect r="r" b="b" t="t" l="l"/>
            <a:pathLst>
              <a:path h="1714405" w="2112701">
                <a:moveTo>
                  <a:pt x="0" y="0"/>
                </a:moveTo>
                <a:lnTo>
                  <a:pt x="2112700" y="0"/>
                </a:lnTo>
                <a:lnTo>
                  <a:pt x="2112700" y="1714405"/>
                </a:lnTo>
                <a:lnTo>
                  <a:pt x="0" y="171440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70" id="70"/>
          <p:cNvSpPr txBox="true"/>
          <p:nvPr/>
        </p:nvSpPr>
        <p:spPr>
          <a:xfrm rot="0">
            <a:off x="3029036" y="2162757"/>
            <a:ext cx="2921408" cy="1246029"/>
          </a:xfrm>
          <a:prstGeom prst="rect">
            <a:avLst/>
          </a:prstGeom>
        </p:spPr>
        <p:txBody>
          <a:bodyPr anchor="t" rtlCol="false" tIns="0" lIns="0" bIns="0" rIns="0">
            <a:spAutoFit/>
          </a:bodyPr>
          <a:lstStyle/>
          <a:p>
            <a:pPr algn="ctr" marL="0" indent="0" lvl="0">
              <a:lnSpc>
                <a:spcPts val="2435"/>
              </a:lnSpc>
              <a:spcBef>
                <a:spcPct val="0"/>
              </a:spcBef>
            </a:pPr>
            <a:r>
              <a:rPr lang="en-US" b="true" sz="1764" spc="172">
                <a:solidFill>
                  <a:srgbClr val="0F6FC6"/>
                </a:solidFill>
                <a:latin typeface="Arial Bold"/>
                <a:ea typeface="Arial Bold"/>
                <a:cs typeface="Arial Bold"/>
                <a:sym typeface="Arial Bold"/>
              </a:rPr>
              <a:t>Beer Hall Putsch</a:t>
            </a:r>
            <a:r>
              <a:rPr lang="en-US" sz="1764" spc="172">
                <a:solidFill>
                  <a:srgbClr val="000000"/>
                </a:solidFill>
                <a:latin typeface="Arial"/>
                <a:ea typeface="Arial"/>
                <a:cs typeface="Arial"/>
                <a:sym typeface="Arial"/>
              </a:rPr>
              <a:t> fails in its attempt coup and Hitler is imprisoned: </a:t>
            </a:r>
            <a:r>
              <a:rPr lang="en-US" b="true" sz="1764" spc="172">
                <a:solidFill>
                  <a:srgbClr val="0F6FC6"/>
                </a:solidFill>
                <a:latin typeface="Arial Bold"/>
                <a:ea typeface="Arial Bold"/>
                <a:cs typeface="Arial Bold"/>
                <a:sym typeface="Arial Bold"/>
              </a:rPr>
              <a:t>Mein Kampf</a:t>
            </a:r>
            <a:r>
              <a:rPr lang="en-US" b="true" sz="1764" spc="172">
                <a:solidFill>
                  <a:srgbClr val="000000"/>
                </a:solidFill>
                <a:latin typeface="Arial Bold"/>
                <a:ea typeface="Arial Bold"/>
                <a:cs typeface="Arial Bold"/>
                <a:sym typeface="Arial Bold"/>
              </a:rPr>
              <a:t> </a:t>
            </a:r>
            <a:r>
              <a:rPr lang="en-US" sz="1764" spc="172">
                <a:solidFill>
                  <a:srgbClr val="000000"/>
                </a:solidFill>
                <a:latin typeface="Arial"/>
                <a:ea typeface="Arial"/>
                <a:cs typeface="Arial"/>
                <a:sym typeface="Arial"/>
              </a:rPr>
              <a:t>is written.</a:t>
            </a:r>
          </a:p>
        </p:txBody>
      </p:sp>
      <p:sp>
        <p:nvSpPr>
          <p:cNvPr name="TextBox 71" id="71"/>
          <p:cNvSpPr txBox="true"/>
          <p:nvPr/>
        </p:nvSpPr>
        <p:spPr>
          <a:xfrm rot="0">
            <a:off x="7375996" y="2162757"/>
            <a:ext cx="2921408" cy="943487"/>
          </a:xfrm>
          <a:prstGeom prst="rect">
            <a:avLst/>
          </a:prstGeom>
        </p:spPr>
        <p:txBody>
          <a:bodyPr anchor="t" rtlCol="false" tIns="0" lIns="0" bIns="0" rIns="0">
            <a:spAutoFit/>
          </a:bodyPr>
          <a:lstStyle/>
          <a:p>
            <a:pPr algn="ctr" marL="0" indent="0" lvl="0">
              <a:lnSpc>
                <a:spcPts val="2435"/>
              </a:lnSpc>
              <a:spcBef>
                <a:spcPct val="0"/>
              </a:spcBef>
            </a:pPr>
            <a:r>
              <a:rPr lang="en-US" b="true" sz="1764" spc="172">
                <a:solidFill>
                  <a:srgbClr val="0F6FC6"/>
                </a:solidFill>
                <a:latin typeface="Arial Bold"/>
                <a:ea typeface="Arial Bold"/>
                <a:cs typeface="Arial Bold"/>
                <a:sym typeface="Arial Bold"/>
              </a:rPr>
              <a:t>The Night of the Long Knives</a:t>
            </a:r>
            <a:r>
              <a:rPr lang="en-US" sz="1764" spc="172">
                <a:solidFill>
                  <a:srgbClr val="000000"/>
                </a:solidFill>
                <a:latin typeface="Arial"/>
                <a:ea typeface="Arial"/>
                <a:cs typeface="Arial"/>
                <a:sym typeface="Arial"/>
              </a:rPr>
              <a:t>: members of the </a:t>
            </a:r>
            <a:r>
              <a:rPr lang="en-US" b="true" sz="1764" spc="172">
                <a:solidFill>
                  <a:srgbClr val="0F6FC6"/>
                </a:solidFill>
                <a:latin typeface="Arial Bold"/>
                <a:ea typeface="Arial Bold"/>
                <a:cs typeface="Arial Bold"/>
                <a:sym typeface="Arial Bold"/>
              </a:rPr>
              <a:t>SA </a:t>
            </a:r>
            <a:r>
              <a:rPr lang="en-US" sz="1764" spc="172">
                <a:solidFill>
                  <a:srgbClr val="000000"/>
                </a:solidFill>
                <a:latin typeface="Arial"/>
                <a:ea typeface="Arial"/>
                <a:cs typeface="Arial"/>
                <a:sym typeface="Arial"/>
              </a:rPr>
              <a:t>are purged.</a:t>
            </a:r>
          </a:p>
        </p:txBody>
      </p:sp>
      <p:sp>
        <p:nvSpPr>
          <p:cNvPr name="TextBox 72" id="72"/>
          <p:cNvSpPr txBox="true"/>
          <p:nvPr/>
        </p:nvSpPr>
        <p:spPr>
          <a:xfrm rot="0">
            <a:off x="11663241" y="2081905"/>
            <a:ext cx="2921408" cy="1365476"/>
          </a:xfrm>
          <a:prstGeom prst="rect">
            <a:avLst/>
          </a:prstGeom>
        </p:spPr>
        <p:txBody>
          <a:bodyPr anchor="t" rtlCol="false" tIns="0" lIns="0" bIns="0" rIns="0">
            <a:spAutoFit/>
          </a:bodyPr>
          <a:lstStyle/>
          <a:p>
            <a:pPr algn="ctr" marL="0" indent="0" lvl="0">
              <a:lnSpc>
                <a:spcPts val="2191"/>
              </a:lnSpc>
              <a:spcBef>
                <a:spcPct val="0"/>
              </a:spcBef>
            </a:pPr>
            <a:r>
              <a:rPr lang="en-US" b="true" sz="1588" spc="155">
                <a:solidFill>
                  <a:srgbClr val="0F6FC6"/>
                </a:solidFill>
                <a:latin typeface="Arial Bold"/>
                <a:ea typeface="Arial Bold"/>
                <a:cs typeface="Arial Bold"/>
                <a:sym typeface="Arial Bold"/>
              </a:rPr>
              <a:t>Kristallnacht </a:t>
            </a:r>
            <a:r>
              <a:rPr lang="en-US" sz="1588" spc="155">
                <a:solidFill>
                  <a:srgbClr val="000000"/>
                </a:solidFill>
                <a:latin typeface="Arial"/>
                <a:ea typeface="Arial"/>
                <a:cs typeface="Arial"/>
                <a:sym typeface="Arial"/>
              </a:rPr>
              <a:t>(</a:t>
            </a:r>
            <a:r>
              <a:rPr lang="en-US" b="true" sz="1588" spc="155">
                <a:solidFill>
                  <a:srgbClr val="0F6FC6"/>
                </a:solidFill>
                <a:latin typeface="Arial Bold"/>
                <a:ea typeface="Arial Bold"/>
                <a:cs typeface="Arial Bold"/>
                <a:sym typeface="Arial Bold"/>
              </a:rPr>
              <a:t>The Night of the Broken Glass</a:t>
            </a:r>
            <a:r>
              <a:rPr lang="en-US" sz="1588" spc="155">
                <a:solidFill>
                  <a:srgbClr val="000000"/>
                </a:solidFill>
                <a:latin typeface="Arial"/>
                <a:ea typeface="Arial"/>
                <a:cs typeface="Arial"/>
                <a:sym typeface="Arial"/>
              </a:rPr>
              <a:t>); hundreds of Jewish properties and business are destroyed.</a:t>
            </a:r>
          </a:p>
        </p:txBody>
      </p:sp>
      <p:sp>
        <p:nvSpPr>
          <p:cNvPr name="TextBox 73" id="73"/>
          <p:cNvSpPr txBox="true"/>
          <p:nvPr/>
        </p:nvSpPr>
        <p:spPr>
          <a:xfrm rot="0">
            <a:off x="856600" y="8437578"/>
            <a:ext cx="2921408" cy="640945"/>
          </a:xfrm>
          <a:prstGeom prst="rect">
            <a:avLst/>
          </a:prstGeom>
        </p:spPr>
        <p:txBody>
          <a:bodyPr anchor="t" rtlCol="false" tIns="0" lIns="0" bIns="0" rIns="0">
            <a:spAutoFit/>
          </a:bodyPr>
          <a:lstStyle/>
          <a:p>
            <a:pPr algn="ctr" marL="0" indent="0" lvl="0">
              <a:lnSpc>
                <a:spcPts val="2435"/>
              </a:lnSpc>
              <a:spcBef>
                <a:spcPct val="0"/>
              </a:spcBef>
            </a:pPr>
            <a:r>
              <a:rPr lang="en-US" b="true" sz="1764" spc="172">
                <a:solidFill>
                  <a:srgbClr val="0F6FC6"/>
                </a:solidFill>
                <a:latin typeface="Arial Bold"/>
                <a:ea typeface="Arial Bold"/>
                <a:cs typeface="Arial Bold"/>
                <a:sym typeface="Arial Bold"/>
              </a:rPr>
              <a:t>Adolf Hitler</a:t>
            </a:r>
            <a:r>
              <a:rPr lang="en-US" sz="1764" spc="172">
                <a:solidFill>
                  <a:srgbClr val="000000"/>
                </a:solidFill>
                <a:latin typeface="Arial"/>
                <a:ea typeface="Arial"/>
                <a:cs typeface="Arial"/>
                <a:sym typeface="Arial"/>
              </a:rPr>
              <a:t> forms the </a:t>
            </a:r>
            <a:r>
              <a:rPr lang="en-US" b="true" sz="1764" spc="172">
                <a:solidFill>
                  <a:srgbClr val="0F6FC6"/>
                </a:solidFill>
                <a:latin typeface="Arial Bold"/>
                <a:ea typeface="Arial Bold"/>
                <a:cs typeface="Arial Bold"/>
                <a:sym typeface="Arial Bold"/>
              </a:rPr>
              <a:t>NSDAP</a:t>
            </a:r>
          </a:p>
        </p:txBody>
      </p:sp>
      <p:sp>
        <p:nvSpPr>
          <p:cNvPr name="TextBox 74" id="74"/>
          <p:cNvSpPr txBox="true"/>
          <p:nvPr/>
        </p:nvSpPr>
        <p:spPr>
          <a:xfrm rot="0">
            <a:off x="9593366" y="8169996"/>
            <a:ext cx="2921408" cy="1246029"/>
          </a:xfrm>
          <a:prstGeom prst="rect">
            <a:avLst/>
          </a:prstGeom>
        </p:spPr>
        <p:txBody>
          <a:bodyPr anchor="t" rtlCol="false" tIns="0" lIns="0" bIns="0" rIns="0">
            <a:spAutoFit/>
          </a:bodyPr>
          <a:lstStyle/>
          <a:p>
            <a:pPr algn="ctr" marL="0" indent="0" lvl="0">
              <a:lnSpc>
                <a:spcPts val="2435"/>
              </a:lnSpc>
              <a:spcBef>
                <a:spcPct val="0"/>
              </a:spcBef>
            </a:pPr>
            <a:r>
              <a:rPr lang="en-US" b="true" sz="1764" spc="172">
                <a:solidFill>
                  <a:srgbClr val="0F6FC6"/>
                </a:solidFill>
                <a:latin typeface="Arial Bold"/>
                <a:ea typeface="Arial Bold"/>
                <a:cs typeface="Arial Bold"/>
                <a:sym typeface="Arial Bold"/>
              </a:rPr>
              <a:t>The Nuremberg Laws</a:t>
            </a:r>
            <a:r>
              <a:rPr lang="en-US" b="true" sz="1764" spc="172">
                <a:solidFill>
                  <a:srgbClr val="000000"/>
                </a:solidFill>
                <a:latin typeface="Arial Bold"/>
                <a:ea typeface="Arial Bold"/>
                <a:cs typeface="Arial Bold"/>
                <a:sym typeface="Arial Bold"/>
              </a:rPr>
              <a:t> </a:t>
            </a:r>
            <a:r>
              <a:rPr lang="en-US" sz="1764" spc="172">
                <a:solidFill>
                  <a:srgbClr val="000000"/>
                </a:solidFill>
                <a:latin typeface="Arial"/>
                <a:ea typeface="Arial"/>
                <a:cs typeface="Arial"/>
                <a:sym typeface="Arial"/>
              </a:rPr>
              <a:t>are put in place, stripping Jews of numerous rights</a:t>
            </a:r>
          </a:p>
        </p:txBody>
      </p:sp>
      <p:sp>
        <p:nvSpPr>
          <p:cNvPr name="TextBox 75" id="75"/>
          <p:cNvSpPr txBox="true"/>
          <p:nvPr/>
        </p:nvSpPr>
        <p:spPr>
          <a:xfrm rot="0">
            <a:off x="13901925" y="8182415"/>
            <a:ext cx="2921408" cy="1096550"/>
          </a:xfrm>
          <a:prstGeom prst="rect">
            <a:avLst/>
          </a:prstGeom>
        </p:spPr>
        <p:txBody>
          <a:bodyPr anchor="t" rtlCol="false" tIns="0" lIns="0" bIns="0" rIns="0">
            <a:spAutoFit/>
          </a:bodyPr>
          <a:lstStyle/>
          <a:p>
            <a:pPr algn="ctr" marL="0" indent="0" lvl="0">
              <a:lnSpc>
                <a:spcPts val="2191"/>
              </a:lnSpc>
              <a:spcBef>
                <a:spcPct val="0"/>
              </a:spcBef>
            </a:pPr>
            <a:r>
              <a:rPr lang="en-US" b="true" sz="1588" spc="155">
                <a:solidFill>
                  <a:srgbClr val="0F6FC6"/>
                </a:solidFill>
                <a:latin typeface="Arial Bold"/>
                <a:ea typeface="Arial Bold"/>
                <a:cs typeface="Arial Bold"/>
                <a:sym typeface="Arial Bold"/>
              </a:rPr>
              <a:t>World War II </a:t>
            </a:r>
            <a:r>
              <a:rPr lang="en-US" sz="1588" spc="155">
                <a:solidFill>
                  <a:srgbClr val="000000"/>
                </a:solidFill>
                <a:latin typeface="Arial"/>
                <a:ea typeface="Arial"/>
                <a:cs typeface="Arial"/>
                <a:sym typeface="Arial"/>
              </a:rPr>
              <a:t>breaks out, throwing Europe into its second world war in less than 2 decades.</a:t>
            </a:r>
          </a:p>
        </p:txBody>
      </p:sp>
      <p:sp>
        <p:nvSpPr>
          <p:cNvPr name="Freeform 76" id="76"/>
          <p:cNvSpPr/>
          <p:nvPr/>
        </p:nvSpPr>
        <p:spPr>
          <a:xfrm flipH="false" flipV="false" rot="0">
            <a:off x="10284231" y="3536351"/>
            <a:ext cx="1379010" cy="1591930"/>
          </a:xfrm>
          <a:custGeom>
            <a:avLst/>
            <a:gdLst/>
            <a:ahLst/>
            <a:cxnLst/>
            <a:rect r="r" b="b" t="t" l="l"/>
            <a:pathLst>
              <a:path h="1591930" w="1379010">
                <a:moveTo>
                  <a:pt x="0" y="0"/>
                </a:moveTo>
                <a:lnTo>
                  <a:pt x="1379010" y="0"/>
                </a:lnTo>
                <a:lnTo>
                  <a:pt x="1379010" y="1591930"/>
                </a:lnTo>
                <a:lnTo>
                  <a:pt x="0" y="1591930"/>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Freeform 77" id="77"/>
          <p:cNvSpPr/>
          <p:nvPr/>
        </p:nvSpPr>
        <p:spPr>
          <a:xfrm flipH="false" flipV="false" rot="0">
            <a:off x="10184611" y="3479759"/>
            <a:ext cx="1648522" cy="1648522"/>
          </a:xfrm>
          <a:custGeom>
            <a:avLst/>
            <a:gdLst/>
            <a:ahLst/>
            <a:cxnLst/>
            <a:rect r="r" b="b" t="t" l="l"/>
            <a:pathLst>
              <a:path h="1648522" w="1648522">
                <a:moveTo>
                  <a:pt x="0" y="0"/>
                </a:moveTo>
                <a:lnTo>
                  <a:pt x="1648522" y="0"/>
                </a:lnTo>
                <a:lnTo>
                  <a:pt x="1648522" y="1648522"/>
                </a:lnTo>
                <a:lnTo>
                  <a:pt x="0" y="1648522"/>
                </a:lnTo>
                <a:lnTo>
                  <a:pt x="0" y="0"/>
                </a:lnTo>
                <a:close/>
              </a:path>
            </a:pathLst>
          </a:custGeom>
          <a:blipFill>
            <a:blip r:embed="rId18"/>
            <a:stretch>
              <a:fillRect l="0" t="0" r="0" b="0"/>
            </a:stretch>
          </a:blipFill>
        </p:spPr>
      </p:sp>
      <p:sp>
        <p:nvSpPr>
          <p:cNvPr name="TextBox 78" id="78"/>
          <p:cNvSpPr txBox="true"/>
          <p:nvPr/>
        </p:nvSpPr>
        <p:spPr>
          <a:xfrm rot="0">
            <a:off x="7770150" y="-53164"/>
            <a:ext cx="2758188" cy="393630"/>
          </a:xfrm>
          <a:prstGeom prst="rect">
            <a:avLst/>
          </a:prstGeom>
        </p:spPr>
        <p:txBody>
          <a:bodyPr anchor="t" rtlCol="false" tIns="0" lIns="0" bIns="0" rIns="0">
            <a:spAutoFit/>
          </a:bodyPr>
          <a:lstStyle/>
          <a:p>
            <a:pPr algn="ctr">
              <a:lnSpc>
                <a:spcPts val="2940"/>
              </a:lnSpc>
            </a:pPr>
            <a:r>
              <a:rPr lang="en-US" b="true" sz="2100">
                <a:solidFill>
                  <a:srgbClr val="0F6FC6"/>
                </a:solidFill>
                <a:latin typeface="Old Standard Bold"/>
                <a:ea typeface="Old Standard Bold"/>
                <a:cs typeface="Old Standard Bold"/>
                <a:sym typeface="Old Standard Bold"/>
              </a:rPr>
              <a:t>Chapter</a:t>
            </a:r>
            <a:r>
              <a:rPr lang="en-US" b="true" sz="2100">
                <a:solidFill>
                  <a:srgbClr val="0F6FC6"/>
                </a:solidFill>
                <a:latin typeface="Old Standard Bold"/>
                <a:ea typeface="Old Standard Bold"/>
                <a:cs typeface="Old Standard Bold"/>
                <a:sym typeface="Old Standard Bold"/>
              </a:rPr>
              <a:t> 24</a:t>
            </a:r>
          </a:p>
        </p:txBody>
      </p:sp>
      <p:grpSp>
        <p:nvGrpSpPr>
          <p:cNvPr name="Group 79" id="79"/>
          <p:cNvGrpSpPr/>
          <p:nvPr/>
        </p:nvGrpSpPr>
        <p:grpSpPr>
          <a:xfrm rot="0">
            <a:off x="11383909" y="9739685"/>
            <a:ext cx="5555351" cy="530224"/>
            <a:chOff x="0" y="0"/>
            <a:chExt cx="7407135" cy="706965"/>
          </a:xfrm>
        </p:grpSpPr>
        <p:sp>
          <p:nvSpPr>
            <p:cNvPr name="Freeform 80" id="80"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19">
                <a:extLst>
                  <a:ext uri="{96DAC541-7B7A-43D3-8B79-37D633B846F1}">
                    <asvg:svgBlip xmlns:asvg="http://schemas.microsoft.com/office/drawing/2016/SVG/main" r:embed="rId20"/>
                  </a:ext>
                </a:extLst>
              </a:blip>
              <a:stretch>
                <a:fillRect l="0" t="0" r="0" b="0"/>
              </a:stretch>
            </a:blipFill>
          </p:spPr>
        </p:sp>
        <p:sp>
          <p:nvSpPr>
            <p:cNvPr name="Freeform 81" id="81"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21">
                <a:extLst>
                  <a:ext uri="{96DAC541-7B7A-43D3-8B79-37D633B846F1}">
                    <asvg:svgBlip xmlns:asvg="http://schemas.microsoft.com/office/drawing/2016/SVG/main" r:embed="rId22"/>
                  </a:ext>
                </a:extLst>
              </a:blip>
              <a:stretch>
                <a:fillRect l="0" t="0" r="0" b="0"/>
              </a:stretch>
            </a:blipFill>
          </p:spPr>
        </p:sp>
        <p:sp>
          <p:nvSpPr>
            <p:cNvPr name="Freeform 82" id="82"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23">
                <a:extLst>
                  <a:ext uri="{96DAC541-7B7A-43D3-8B79-37D633B846F1}">
                    <asvg:svgBlip xmlns:asvg="http://schemas.microsoft.com/office/drawing/2016/SVG/main" r:embed="rId24"/>
                  </a:ext>
                </a:extLst>
              </a:blip>
              <a:stretch>
                <a:fillRect l="0" t="0" r="0" b="0"/>
              </a:stretch>
            </a:blipFill>
          </p:spPr>
        </p:sp>
        <p:sp>
          <p:nvSpPr>
            <p:cNvPr name="Freeform 83" id="83"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25">
                <a:extLst>
                  <a:ext uri="{96DAC541-7B7A-43D3-8B79-37D633B846F1}">
                    <asvg:svgBlip xmlns:asvg="http://schemas.microsoft.com/office/drawing/2016/SVG/main" r:embed="rId26"/>
                  </a:ext>
                </a:extLst>
              </a:blip>
              <a:stretch>
                <a:fillRect l="0" t="0" r="0" b="0"/>
              </a:stretch>
            </a:blipFill>
          </p:spPr>
        </p:sp>
        <p:sp>
          <p:nvSpPr>
            <p:cNvPr name="Freeform 84" id="84"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27">
                <a:extLst>
                  <a:ext uri="{96DAC541-7B7A-43D3-8B79-37D633B846F1}">
                    <asvg:svgBlip xmlns:asvg="http://schemas.microsoft.com/office/drawing/2016/SVG/main" r:embed="rId28"/>
                  </a:ext>
                </a:extLst>
              </a:blip>
              <a:stretch>
                <a:fillRect l="0" t="0" r="0" b="0"/>
              </a:stretch>
            </a:blipFill>
          </p:spPr>
        </p:sp>
        <p:sp>
          <p:nvSpPr>
            <p:cNvPr name="TextBox 85" id="85"/>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Freeform 6" id="6"/>
          <p:cNvSpPr/>
          <p:nvPr/>
        </p:nvSpPr>
        <p:spPr>
          <a:xfrm flipH="false" flipV="false" rot="0">
            <a:off x="5633707" y="0"/>
            <a:ext cx="7450916" cy="9725311"/>
          </a:xfrm>
          <a:custGeom>
            <a:avLst/>
            <a:gdLst/>
            <a:ahLst/>
            <a:cxnLst/>
            <a:rect r="r" b="b" t="t" l="l"/>
            <a:pathLst>
              <a:path h="9725311" w="7450916">
                <a:moveTo>
                  <a:pt x="0" y="0"/>
                </a:moveTo>
                <a:lnTo>
                  <a:pt x="7450916" y="0"/>
                </a:lnTo>
                <a:lnTo>
                  <a:pt x="7450916" y="9725311"/>
                </a:lnTo>
                <a:lnTo>
                  <a:pt x="0" y="9725311"/>
                </a:lnTo>
                <a:lnTo>
                  <a:pt x="0" y="0"/>
                </a:lnTo>
                <a:close/>
              </a:path>
            </a:pathLst>
          </a:custGeom>
          <a:blipFill>
            <a:blip r:embed="rId2"/>
            <a:stretch>
              <a:fillRect l="0" t="0" r="0" b="0"/>
            </a:stretch>
          </a:blipFill>
        </p:spPr>
      </p:sp>
      <p:sp>
        <p:nvSpPr>
          <p:cNvPr name="TextBox 7" id="7"/>
          <p:cNvSpPr txBox="true"/>
          <p:nvPr/>
        </p:nvSpPr>
        <p:spPr>
          <a:xfrm rot="5400000">
            <a:off x="1255299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Chapter Twenty-Four: Life in Nazi Germany</a:t>
            </a:r>
          </a:p>
        </p:txBody>
      </p:sp>
      <p:sp>
        <p:nvSpPr>
          <p:cNvPr name="TextBox 8" id="8"/>
          <p:cNvSpPr txBox="true"/>
          <p:nvPr/>
        </p:nvSpPr>
        <p:spPr>
          <a:xfrm rot="-5400000">
            <a:off x="-4933883" y="4908550"/>
            <a:ext cx="10458316" cy="469900"/>
          </a:xfrm>
          <a:prstGeom prst="rect">
            <a:avLst/>
          </a:prstGeom>
        </p:spPr>
        <p:txBody>
          <a:bodyPr anchor="t" rtlCol="false" tIns="0" lIns="0" bIns="0" rIns="0">
            <a:spAutoFit/>
          </a:bodyPr>
          <a:lstStyle/>
          <a:p>
            <a:pPr algn="ctr">
              <a:lnSpc>
                <a:spcPts val="3499"/>
              </a:lnSpc>
            </a:pPr>
            <a:r>
              <a:rPr lang="en-US" sz="2499" b="true">
                <a:solidFill>
                  <a:srgbClr val="FFFFFF"/>
                </a:solidFill>
                <a:latin typeface="Arial Bold"/>
                <a:ea typeface="Arial Bold"/>
                <a:cs typeface="Arial Bold"/>
                <a:sym typeface="Arial Bold"/>
              </a:rPr>
              <a:t>Strand Three: The History of Europe and the Wider World</a:t>
            </a:r>
          </a:p>
        </p:txBody>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1255299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Chapter Twenty-Four: Life in Nazi Germany</a:t>
            </a:r>
          </a:p>
        </p:txBody>
      </p:sp>
      <p:sp>
        <p:nvSpPr>
          <p:cNvPr name="TextBox 7" id="7"/>
          <p:cNvSpPr txBox="true"/>
          <p:nvPr/>
        </p:nvSpPr>
        <p:spPr>
          <a:xfrm rot="0">
            <a:off x="1028700" y="790575"/>
            <a:ext cx="15609955" cy="1152525"/>
          </a:xfrm>
          <a:prstGeom prst="rect">
            <a:avLst/>
          </a:prstGeom>
        </p:spPr>
        <p:txBody>
          <a:bodyPr anchor="t" rtlCol="false" tIns="0" lIns="0" bIns="0" rIns="0">
            <a:spAutoFit/>
          </a:bodyPr>
          <a:lstStyle/>
          <a:p>
            <a:pPr algn="l">
              <a:lnSpc>
                <a:spcPts val="8400"/>
              </a:lnSpc>
            </a:pPr>
            <a:r>
              <a:rPr lang="en-US" sz="6000" b="true">
                <a:solidFill>
                  <a:srgbClr val="004AAD"/>
                </a:solidFill>
                <a:latin typeface="Arial Bold"/>
                <a:ea typeface="Arial Bold"/>
                <a:cs typeface="Arial Bold"/>
                <a:sym typeface="Arial Bold"/>
              </a:rPr>
              <a:t>Education</a:t>
            </a:r>
          </a:p>
        </p:txBody>
      </p:sp>
      <p:sp>
        <p:nvSpPr>
          <p:cNvPr name="TextBox 8" id="8"/>
          <p:cNvSpPr txBox="true"/>
          <p:nvPr/>
        </p:nvSpPr>
        <p:spPr>
          <a:xfrm rot="0">
            <a:off x="1028700" y="1819275"/>
            <a:ext cx="15609955" cy="4314825"/>
          </a:xfrm>
          <a:prstGeom prst="rect">
            <a:avLst/>
          </a:prstGeom>
        </p:spPr>
        <p:txBody>
          <a:bodyPr anchor="t" rtlCol="false" tIns="0" lIns="0" bIns="0" rIns="0">
            <a:spAutoFit/>
          </a:bodyPr>
          <a:lstStyle/>
          <a:p>
            <a:pPr algn="l" marL="647702" indent="-323851" lvl="1">
              <a:lnSpc>
                <a:spcPts val="4200"/>
              </a:lnSpc>
              <a:buFont typeface="Arial"/>
              <a:buChar char="•"/>
            </a:pPr>
            <a:r>
              <a:rPr lang="en-US" sz="3000">
                <a:solidFill>
                  <a:srgbClr val="000000"/>
                </a:solidFill>
                <a:latin typeface="Arial"/>
                <a:ea typeface="Arial"/>
                <a:cs typeface="Arial"/>
                <a:sym typeface="Arial"/>
              </a:rPr>
              <a:t>Hitler concentrated on the youth, aware that they would be the future of the Nazi Party. </a:t>
            </a:r>
            <a:r>
              <a:rPr lang="en-US" sz="3000">
                <a:solidFill>
                  <a:srgbClr val="000000"/>
                </a:solidFill>
                <a:latin typeface="Arial"/>
                <a:ea typeface="Arial"/>
                <a:cs typeface="Arial"/>
                <a:sym typeface="Arial"/>
              </a:rPr>
              <a:t>Nazi Youth Groups were set up; </a:t>
            </a:r>
            <a:r>
              <a:rPr lang="en-US" b="true" sz="3000">
                <a:solidFill>
                  <a:srgbClr val="000000"/>
                </a:solidFill>
                <a:latin typeface="Arial Bold"/>
                <a:ea typeface="Arial Bold"/>
                <a:cs typeface="Arial Bold"/>
                <a:sym typeface="Arial Bold"/>
              </a:rPr>
              <a:t>Hitler Youth</a:t>
            </a:r>
            <a:r>
              <a:rPr lang="en-US" sz="3000">
                <a:solidFill>
                  <a:srgbClr val="000000"/>
                </a:solidFill>
                <a:latin typeface="Arial"/>
                <a:ea typeface="Arial"/>
                <a:cs typeface="Arial"/>
                <a:sym typeface="Arial"/>
              </a:rPr>
              <a:t> (boys) and </a:t>
            </a:r>
            <a:r>
              <a:rPr lang="en-US" b="true" sz="3000">
                <a:solidFill>
                  <a:srgbClr val="000000"/>
                </a:solidFill>
                <a:latin typeface="Arial Bold"/>
                <a:ea typeface="Arial Bold"/>
                <a:cs typeface="Arial Bold"/>
                <a:sym typeface="Arial Bold"/>
              </a:rPr>
              <a:t>League of German Maidens </a:t>
            </a:r>
            <a:r>
              <a:rPr lang="en-US" sz="3000">
                <a:solidFill>
                  <a:srgbClr val="000000"/>
                </a:solidFill>
                <a:latin typeface="Arial"/>
                <a:ea typeface="Arial"/>
                <a:cs typeface="Arial"/>
                <a:sym typeface="Arial"/>
              </a:rPr>
              <a:t>(girls) indoctrinated (brainwashed) the children with Nazi ideology.</a:t>
            </a:r>
          </a:p>
          <a:p>
            <a:pPr algn="l" marL="647702" indent="-323851" lvl="1">
              <a:lnSpc>
                <a:spcPts val="4200"/>
              </a:lnSpc>
              <a:buFont typeface="Arial"/>
              <a:buChar char="•"/>
            </a:pPr>
            <a:r>
              <a:rPr lang="en-US" sz="3000">
                <a:solidFill>
                  <a:srgbClr val="000000"/>
                </a:solidFill>
                <a:latin typeface="Arial"/>
                <a:ea typeface="Arial"/>
                <a:cs typeface="Arial"/>
                <a:sym typeface="Arial"/>
              </a:rPr>
              <a:t>In schools, t</a:t>
            </a:r>
            <a:r>
              <a:rPr lang="en-US" sz="3000">
                <a:solidFill>
                  <a:srgbClr val="000000"/>
                </a:solidFill>
                <a:latin typeface="Arial"/>
                <a:ea typeface="Arial"/>
                <a:cs typeface="Arial"/>
                <a:sym typeface="Arial"/>
              </a:rPr>
              <a:t>extbooks were re-written to glorify Hitler, the Nazi Party and Germany. </a:t>
            </a:r>
            <a:r>
              <a:rPr lang="en-US" sz="3000" i="true">
                <a:solidFill>
                  <a:srgbClr val="000000"/>
                </a:solidFill>
                <a:latin typeface="Arial Italics"/>
                <a:ea typeface="Arial Italics"/>
                <a:cs typeface="Arial Italics"/>
                <a:sym typeface="Arial Italics"/>
              </a:rPr>
              <a:t>Mein Kampf</a:t>
            </a:r>
            <a:r>
              <a:rPr lang="en-US" sz="3000">
                <a:solidFill>
                  <a:srgbClr val="000000"/>
                </a:solidFill>
                <a:latin typeface="Arial"/>
                <a:ea typeface="Arial"/>
                <a:cs typeface="Arial"/>
                <a:sym typeface="Arial"/>
              </a:rPr>
              <a:t> became the official history book.</a:t>
            </a:r>
          </a:p>
          <a:p>
            <a:pPr algn="l" marL="647702" indent="-323851" lvl="1">
              <a:lnSpc>
                <a:spcPts val="4200"/>
              </a:lnSpc>
              <a:buFont typeface="Arial"/>
              <a:buChar char="•"/>
            </a:pPr>
            <a:r>
              <a:rPr lang="en-US" sz="3000">
                <a:solidFill>
                  <a:srgbClr val="000000"/>
                </a:solidFill>
                <a:latin typeface="Arial"/>
                <a:ea typeface="Arial"/>
                <a:cs typeface="Arial"/>
                <a:sym typeface="Arial"/>
              </a:rPr>
              <a:t>Teachers had to be members of the Nazi Party</a:t>
            </a:r>
          </a:p>
          <a:p>
            <a:pPr algn="l" marL="647702" indent="-323851" lvl="1">
              <a:lnSpc>
                <a:spcPts val="4200"/>
              </a:lnSpc>
              <a:buFont typeface="Arial"/>
              <a:buChar char="•"/>
            </a:pPr>
            <a:r>
              <a:rPr lang="en-US" sz="3000">
                <a:solidFill>
                  <a:srgbClr val="000000"/>
                </a:solidFill>
                <a:latin typeface="Arial"/>
                <a:ea typeface="Arial"/>
                <a:cs typeface="Arial"/>
                <a:sym typeface="Arial"/>
              </a:rPr>
              <a:t>Loyalty to the Führer was taught at every level of education – there was even a portrait of Hitler displayed in every classroom.</a:t>
            </a:r>
          </a:p>
        </p:txBody>
      </p:sp>
      <p:sp>
        <p:nvSpPr>
          <p:cNvPr name="TextBox 9" id="9"/>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Freeform 6" id="6"/>
          <p:cNvSpPr/>
          <p:nvPr/>
        </p:nvSpPr>
        <p:spPr>
          <a:xfrm flipH="false" flipV="false" rot="0">
            <a:off x="2105306" y="0"/>
            <a:ext cx="14077387" cy="9725311"/>
          </a:xfrm>
          <a:custGeom>
            <a:avLst/>
            <a:gdLst/>
            <a:ahLst/>
            <a:cxnLst/>
            <a:rect r="r" b="b" t="t" l="l"/>
            <a:pathLst>
              <a:path h="9725311" w="14077387">
                <a:moveTo>
                  <a:pt x="0" y="0"/>
                </a:moveTo>
                <a:lnTo>
                  <a:pt x="14077388" y="0"/>
                </a:lnTo>
                <a:lnTo>
                  <a:pt x="14077388" y="9725311"/>
                </a:lnTo>
                <a:lnTo>
                  <a:pt x="0" y="9725311"/>
                </a:lnTo>
                <a:lnTo>
                  <a:pt x="0" y="0"/>
                </a:lnTo>
                <a:close/>
              </a:path>
            </a:pathLst>
          </a:custGeom>
          <a:blipFill>
            <a:blip r:embed="rId2"/>
            <a:stretch>
              <a:fillRect l="0" t="0" r="0" b="0"/>
            </a:stretch>
          </a:blipFill>
        </p:spPr>
      </p:sp>
      <p:sp>
        <p:nvSpPr>
          <p:cNvPr name="TextBox 7" id="7"/>
          <p:cNvSpPr txBox="true"/>
          <p:nvPr/>
        </p:nvSpPr>
        <p:spPr>
          <a:xfrm rot="5400000">
            <a:off x="1255299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Chapter Twenty-Four: Life in Nazi Germany</a:t>
            </a:r>
          </a:p>
        </p:txBody>
      </p:sp>
      <p:sp>
        <p:nvSpPr>
          <p:cNvPr name="TextBox 8" id="8"/>
          <p:cNvSpPr txBox="true"/>
          <p:nvPr/>
        </p:nvSpPr>
        <p:spPr>
          <a:xfrm rot="-5400000">
            <a:off x="-4933883" y="4908550"/>
            <a:ext cx="10458316" cy="469900"/>
          </a:xfrm>
          <a:prstGeom prst="rect">
            <a:avLst/>
          </a:prstGeom>
        </p:spPr>
        <p:txBody>
          <a:bodyPr anchor="t" rtlCol="false" tIns="0" lIns="0" bIns="0" rIns="0">
            <a:spAutoFit/>
          </a:bodyPr>
          <a:lstStyle/>
          <a:p>
            <a:pPr algn="ctr">
              <a:lnSpc>
                <a:spcPts val="3499"/>
              </a:lnSpc>
            </a:pPr>
            <a:r>
              <a:rPr lang="en-US" sz="2499" b="true">
                <a:solidFill>
                  <a:srgbClr val="FFFFFF"/>
                </a:solidFill>
                <a:latin typeface="Arial Bold"/>
                <a:ea typeface="Arial Bold"/>
                <a:cs typeface="Arial Bold"/>
                <a:sym typeface="Arial Bold"/>
              </a:rPr>
              <a:t>Strand Three: The History of Europe and the Wider World</a:t>
            </a:r>
          </a:p>
        </p:txBody>
      </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1255299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Chapter Twenty-Four: Life in Nazi Germany</a:t>
            </a:r>
          </a:p>
        </p:txBody>
      </p:sp>
      <p:sp>
        <p:nvSpPr>
          <p:cNvPr name="TextBox 7" id="7"/>
          <p:cNvSpPr txBox="true"/>
          <p:nvPr/>
        </p:nvSpPr>
        <p:spPr>
          <a:xfrm rot="0">
            <a:off x="1028700" y="790575"/>
            <a:ext cx="15609955" cy="1152525"/>
          </a:xfrm>
          <a:prstGeom prst="rect">
            <a:avLst/>
          </a:prstGeom>
        </p:spPr>
        <p:txBody>
          <a:bodyPr anchor="t" rtlCol="false" tIns="0" lIns="0" bIns="0" rIns="0">
            <a:spAutoFit/>
          </a:bodyPr>
          <a:lstStyle/>
          <a:p>
            <a:pPr algn="l">
              <a:lnSpc>
                <a:spcPts val="8400"/>
              </a:lnSpc>
            </a:pPr>
            <a:r>
              <a:rPr lang="en-US" sz="6000" b="true">
                <a:solidFill>
                  <a:srgbClr val="004AAD"/>
                </a:solidFill>
                <a:latin typeface="Arial Bold"/>
                <a:ea typeface="Arial Bold"/>
                <a:cs typeface="Arial Bold"/>
                <a:sym typeface="Arial Bold"/>
              </a:rPr>
              <a:t>Women's Lives</a:t>
            </a:r>
          </a:p>
        </p:txBody>
      </p:sp>
      <p:sp>
        <p:nvSpPr>
          <p:cNvPr name="TextBox 8" id="8"/>
          <p:cNvSpPr txBox="true"/>
          <p:nvPr/>
        </p:nvSpPr>
        <p:spPr>
          <a:xfrm rot="0">
            <a:off x="1028700" y="1819275"/>
            <a:ext cx="15609955" cy="6981825"/>
          </a:xfrm>
          <a:prstGeom prst="rect">
            <a:avLst/>
          </a:prstGeom>
        </p:spPr>
        <p:txBody>
          <a:bodyPr anchor="t" rtlCol="false" tIns="0" lIns="0" bIns="0" rIns="0">
            <a:spAutoFit/>
          </a:bodyPr>
          <a:lstStyle/>
          <a:p>
            <a:pPr algn="l" marL="647702" indent="-323851" lvl="1">
              <a:lnSpc>
                <a:spcPts val="4200"/>
              </a:lnSpc>
              <a:buFont typeface="Arial"/>
              <a:buChar char="•"/>
            </a:pPr>
            <a:r>
              <a:rPr lang="en-US" sz="3000">
                <a:solidFill>
                  <a:srgbClr val="000000"/>
                </a:solidFill>
                <a:latin typeface="Arial"/>
                <a:ea typeface="Arial"/>
                <a:cs typeface="Arial"/>
                <a:sym typeface="Arial"/>
              </a:rPr>
              <a:t>Women were expected to stay at home and look after the family. </a:t>
            </a:r>
            <a:r>
              <a:rPr lang="en-US" sz="3000">
                <a:solidFill>
                  <a:srgbClr val="000000"/>
                </a:solidFill>
                <a:latin typeface="Arial"/>
                <a:ea typeface="Arial"/>
                <a:cs typeface="Arial"/>
                <a:sym typeface="Arial"/>
              </a:rPr>
              <a:t>Female doctors, teachers and civil servants were forced to give up their careers. Even near the end of the war, women were not asked to serve in the armed forces. </a:t>
            </a:r>
          </a:p>
          <a:p>
            <a:pPr algn="l" marL="647702" indent="-323851" lvl="1">
              <a:lnSpc>
                <a:spcPts val="4200"/>
              </a:lnSpc>
              <a:buFont typeface="Arial"/>
              <a:buChar char="•"/>
            </a:pPr>
            <a:r>
              <a:rPr lang="en-US" sz="3000">
                <a:solidFill>
                  <a:srgbClr val="000000"/>
                </a:solidFill>
                <a:latin typeface="Arial"/>
                <a:ea typeface="Arial"/>
                <a:cs typeface="Arial"/>
                <a:sym typeface="Arial"/>
              </a:rPr>
              <a:t>A wo</a:t>
            </a:r>
            <a:r>
              <a:rPr lang="en-US" sz="3000">
                <a:solidFill>
                  <a:srgbClr val="000000"/>
                </a:solidFill>
                <a:latin typeface="Arial"/>
                <a:ea typeface="Arial"/>
                <a:cs typeface="Arial"/>
                <a:sym typeface="Arial"/>
              </a:rPr>
              <a:t>man’s job was to keep the home nice for her husband and family. A woman's life was to revolve around '</a:t>
            </a:r>
            <a:r>
              <a:rPr lang="en-US" sz="3000" i="true">
                <a:solidFill>
                  <a:srgbClr val="000000"/>
                </a:solidFill>
                <a:latin typeface="Arial Italics"/>
                <a:ea typeface="Arial Italics"/>
                <a:cs typeface="Arial Italics"/>
                <a:sym typeface="Arial Italics"/>
              </a:rPr>
              <a:t>the three Ks</a:t>
            </a:r>
            <a:r>
              <a:rPr lang="en-US" sz="3000">
                <a:solidFill>
                  <a:srgbClr val="000000"/>
                </a:solidFill>
                <a:latin typeface="Arial"/>
                <a:ea typeface="Arial"/>
                <a:cs typeface="Arial"/>
                <a:sym typeface="Arial"/>
              </a:rPr>
              <a:t>': Kinder, Küche, Kirche (children, kitchen, church).  '</a:t>
            </a:r>
            <a:r>
              <a:rPr lang="en-US" sz="3000" i="true">
                <a:solidFill>
                  <a:srgbClr val="000000"/>
                </a:solidFill>
                <a:latin typeface="Arial Italics"/>
                <a:ea typeface="Arial Italics"/>
                <a:cs typeface="Arial Italics"/>
                <a:sym typeface="Arial Italics"/>
              </a:rPr>
              <a:t>The three Ks</a:t>
            </a:r>
            <a:r>
              <a:rPr lang="en-US" sz="3000">
                <a:solidFill>
                  <a:srgbClr val="000000"/>
                </a:solidFill>
                <a:latin typeface="Arial"/>
                <a:ea typeface="Arial"/>
                <a:cs typeface="Arial"/>
                <a:sym typeface="Arial"/>
              </a:rPr>
              <a:t>' were promoted within propaganda and made clear what German women's roles should be. </a:t>
            </a:r>
          </a:p>
          <a:p>
            <a:pPr algn="l" marL="647702" indent="-323851" lvl="1">
              <a:lnSpc>
                <a:spcPts val="4200"/>
              </a:lnSpc>
              <a:buFont typeface="Arial"/>
              <a:buChar char="•"/>
            </a:pPr>
            <a:r>
              <a:rPr lang="en-US" sz="3000">
                <a:solidFill>
                  <a:srgbClr val="000000"/>
                </a:solidFill>
                <a:latin typeface="Arial"/>
                <a:ea typeface="Arial"/>
                <a:cs typeface="Arial"/>
                <a:sym typeface="Arial"/>
              </a:rPr>
              <a:t>Hitler wanted higher birth rates, so  that the population would grow. Mothers who had more than eight children were rewarded a gold medal. </a:t>
            </a:r>
          </a:p>
          <a:p>
            <a:pPr algn="l" marL="647702" indent="-323851" lvl="1">
              <a:lnSpc>
                <a:spcPts val="4200"/>
              </a:lnSpc>
              <a:buFont typeface="Arial"/>
              <a:buChar char="•"/>
            </a:pPr>
            <a:r>
              <a:rPr lang="en-US" sz="3000">
                <a:solidFill>
                  <a:srgbClr val="000000"/>
                </a:solidFill>
                <a:latin typeface="Arial"/>
                <a:ea typeface="Arial"/>
                <a:cs typeface="Arial"/>
                <a:sym typeface="Arial"/>
              </a:rPr>
              <a:t>The Nazi ideal of wholesome German womanhood was reflected in fashion. Women were supposed to wear traditional peasant costumes with flat shoes, and have their hair in plaits or buns. They were not supposed</a:t>
            </a:r>
            <a:r>
              <a:rPr lang="en-US" sz="3000">
                <a:solidFill>
                  <a:srgbClr val="000000"/>
                </a:solidFill>
                <a:latin typeface="Arial"/>
                <a:ea typeface="Arial"/>
                <a:cs typeface="Arial"/>
                <a:sym typeface="Arial"/>
              </a:rPr>
              <a:t> to dye their hair, wear make-up or trousers, or smoke in public.</a:t>
            </a:r>
          </a:p>
        </p:txBody>
      </p:sp>
      <p:sp>
        <p:nvSpPr>
          <p:cNvPr name="TextBox 9" id="9"/>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Freeform 6" id="6"/>
          <p:cNvSpPr/>
          <p:nvPr/>
        </p:nvSpPr>
        <p:spPr>
          <a:xfrm flipH="false" flipV="false" rot="0">
            <a:off x="5557787" y="0"/>
            <a:ext cx="7172427" cy="9838833"/>
          </a:xfrm>
          <a:custGeom>
            <a:avLst/>
            <a:gdLst/>
            <a:ahLst/>
            <a:cxnLst/>
            <a:rect r="r" b="b" t="t" l="l"/>
            <a:pathLst>
              <a:path h="9838833" w="7172427">
                <a:moveTo>
                  <a:pt x="0" y="0"/>
                </a:moveTo>
                <a:lnTo>
                  <a:pt x="7172426" y="0"/>
                </a:lnTo>
                <a:lnTo>
                  <a:pt x="7172426" y="9838833"/>
                </a:lnTo>
                <a:lnTo>
                  <a:pt x="0" y="9838833"/>
                </a:lnTo>
                <a:lnTo>
                  <a:pt x="0" y="0"/>
                </a:lnTo>
                <a:close/>
              </a:path>
            </a:pathLst>
          </a:custGeom>
          <a:blipFill>
            <a:blip r:embed="rId2"/>
            <a:stretch>
              <a:fillRect l="0" t="0" r="0" b="0"/>
            </a:stretch>
          </a:blipFill>
        </p:spPr>
      </p:sp>
      <p:sp>
        <p:nvSpPr>
          <p:cNvPr name="TextBox 7" id="7"/>
          <p:cNvSpPr txBox="true"/>
          <p:nvPr/>
        </p:nvSpPr>
        <p:spPr>
          <a:xfrm rot="5400000">
            <a:off x="1255299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Chapter Twenty-Four: Life in Nazi Germany</a:t>
            </a:r>
          </a:p>
        </p:txBody>
      </p:sp>
      <p:sp>
        <p:nvSpPr>
          <p:cNvPr name="TextBox 8" id="8"/>
          <p:cNvSpPr txBox="true"/>
          <p:nvPr/>
        </p:nvSpPr>
        <p:spPr>
          <a:xfrm rot="-5400000">
            <a:off x="-4933883" y="4908550"/>
            <a:ext cx="10458316" cy="469900"/>
          </a:xfrm>
          <a:prstGeom prst="rect">
            <a:avLst/>
          </a:prstGeom>
        </p:spPr>
        <p:txBody>
          <a:bodyPr anchor="t" rtlCol="false" tIns="0" lIns="0" bIns="0" rIns="0">
            <a:spAutoFit/>
          </a:bodyPr>
          <a:lstStyle/>
          <a:p>
            <a:pPr algn="ctr">
              <a:lnSpc>
                <a:spcPts val="3499"/>
              </a:lnSpc>
            </a:pPr>
            <a:r>
              <a:rPr lang="en-US" sz="2499" b="true">
                <a:solidFill>
                  <a:srgbClr val="FFFFFF"/>
                </a:solidFill>
                <a:latin typeface="Arial Bold"/>
                <a:ea typeface="Arial Bold"/>
                <a:cs typeface="Arial Bold"/>
                <a:sym typeface="Arial Bold"/>
              </a:rPr>
              <a:t>Strand Three: The History of Europe and the Wider World</a:t>
            </a:r>
          </a:p>
        </p:txBody>
      </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1255299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Chapter Twenty-Four: Life in Nazi Germany</a:t>
            </a:r>
          </a:p>
        </p:txBody>
      </p:sp>
      <p:sp>
        <p:nvSpPr>
          <p:cNvPr name="TextBox 7" id="7"/>
          <p:cNvSpPr txBox="true"/>
          <p:nvPr/>
        </p:nvSpPr>
        <p:spPr>
          <a:xfrm rot="0">
            <a:off x="1028700" y="790575"/>
            <a:ext cx="15609955" cy="1152525"/>
          </a:xfrm>
          <a:prstGeom prst="rect">
            <a:avLst/>
          </a:prstGeom>
        </p:spPr>
        <p:txBody>
          <a:bodyPr anchor="t" rtlCol="false" tIns="0" lIns="0" bIns="0" rIns="0">
            <a:spAutoFit/>
          </a:bodyPr>
          <a:lstStyle/>
          <a:p>
            <a:pPr algn="l">
              <a:lnSpc>
                <a:spcPts val="8400"/>
              </a:lnSpc>
            </a:pPr>
            <a:r>
              <a:rPr lang="en-US" sz="6000" b="true">
                <a:solidFill>
                  <a:srgbClr val="004AAD"/>
                </a:solidFill>
                <a:latin typeface="Arial Bold"/>
                <a:ea typeface="Arial Bold"/>
                <a:cs typeface="Arial Bold"/>
                <a:sym typeface="Arial Bold"/>
              </a:rPr>
              <a:t>Checkpoint pg. 311 (Artefact, 2nd Edition)</a:t>
            </a:r>
          </a:p>
        </p:txBody>
      </p:sp>
      <p:sp>
        <p:nvSpPr>
          <p:cNvPr name="TextBox 8" id="8"/>
          <p:cNvSpPr txBox="true"/>
          <p:nvPr/>
        </p:nvSpPr>
        <p:spPr>
          <a:xfrm rot="0">
            <a:off x="1028700" y="1819275"/>
            <a:ext cx="15609955" cy="2714625"/>
          </a:xfrm>
          <a:prstGeom prst="rect">
            <a:avLst/>
          </a:prstGeom>
        </p:spPr>
        <p:txBody>
          <a:bodyPr anchor="t" rtlCol="false" tIns="0" lIns="0" bIns="0" rIns="0">
            <a:spAutoFit/>
          </a:bodyPr>
          <a:lstStyle/>
          <a:p>
            <a:pPr algn="l" marL="647702" indent="-323851" lvl="1">
              <a:lnSpc>
                <a:spcPts val="4200"/>
              </a:lnSpc>
              <a:buAutoNum type="arabicPeriod" startAt="1"/>
            </a:pPr>
            <a:r>
              <a:rPr lang="en-US" sz="3000">
                <a:solidFill>
                  <a:srgbClr val="0DA33B"/>
                </a:solidFill>
                <a:latin typeface="Arial"/>
                <a:ea typeface="Arial"/>
                <a:cs typeface="Arial"/>
                <a:sym typeface="Arial"/>
              </a:rPr>
              <a:t>How did the Nazis try to reduce unemployment?</a:t>
            </a:r>
          </a:p>
          <a:p>
            <a:pPr algn="l" marL="647702" indent="-323851" lvl="1">
              <a:lnSpc>
                <a:spcPts val="4200"/>
              </a:lnSpc>
              <a:buAutoNum type="arabicPeriod" startAt="1"/>
            </a:pPr>
            <a:r>
              <a:rPr lang="en-US" sz="3000">
                <a:solidFill>
                  <a:srgbClr val="0DA33B"/>
                </a:solidFill>
                <a:latin typeface="Arial"/>
                <a:ea typeface="Arial"/>
                <a:cs typeface="Arial"/>
                <a:sym typeface="Arial"/>
              </a:rPr>
              <a:t>How did industry expand under the Nazis?</a:t>
            </a:r>
          </a:p>
          <a:p>
            <a:pPr algn="l" marL="647702" indent="-323851" lvl="1">
              <a:lnSpc>
                <a:spcPts val="4200"/>
              </a:lnSpc>
              <a:buAutoNum type="arabicPeriod" startAt="1"/>
            </a:pPr>
            <a:r>
              <a:rPr lang="en-US" sz="3000">
                <a:solidFill>
                  <a:srgbClr val="0DA33B"/>
                </a:solidFill>
                <a:latin typeface="Arial"/>
                <a:ea typeface="Arial"/>
                <a:cs typeface="Arial"/>
                <a:sym typeface="Arial"/>
              </a:rPr>
              <a:t>How did the Nazis use education to their advantage? Why did they target young people?</a:t>
            </a:r>
          </a:p>
          <a:p>
            <a:pPr algn="l" marL="647702" indent="-323851" lvl="1">
              <a:lnSpc>
                <a:spcPts val="4200"/>
              </a:lnSpc>
              <a:buAutoNum type="arabicPeriod" startAt="1"/>
            </a:pPr>
            <a:r>
              <a:rPr lang="en-US" sz="3000">
                <a:solidFill>
                  <a:srgbClr val="0DA33B"/>
                </a:solidFill>
                <a:latin typeface="Arial"/>
                <a:ea typeface="Arial"/>
                <a:cs typeface="Arial"/>
                <a:sym typeface="Arial"/>
              </a:rPr>
              <a:t>What roles were women supposed to have in Nazi Germany? How was this promoted?</a:t>
            </a:r>
          </a:p>
          <a:p>
            <a:pPr algn="l" marL="647702" indent="-323851" lvl="1">
              <a:lnSpc>
                <a:spcPts val="4200"/>
              </a:lnSpc>
              <a:buAutoNum type="arabicPeriod" startAt="1"/>
            </a:pPr>
            <a:r>
              <a:rPr lang="en-US" sz="3000">
                <a:solidFill>
                  <a:srgbClr val="0DA33B"/>
                </a:solidFill>
                <a:latin typeface="Arial"/>
                <a:ea typeface="Arial"/>
                <a:cs typeface="Arial"/>
                <a:sym typeface="Arial"/>
              </a:rPr>
              <a:t>How was a German woman meant to dress and style herself? Why?</a:t>
            </a:r>
          </a:p>
        </p:txBody>
      </p:sp>
      <p:sp>
        <p:nvSpPr>
          <p:cNvPr name="TextBox 9" id="9"/>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1255299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Chapter Twenty-Four: Life in Nazi Germany</a:t>
            </a:r>
          </a:p>
        </p:txBody>
      </p:sp>
      <p:sp>
        <p:nvSpPr>
          <p:cNvPr name="TextBox 7" id="7"/>
          <p:cNvSpPr txBox="true"/>
          <p:nvPr/>
        </p:nvSpPr>
        <p:spPr>
          <a:xfrm rot="0">
            <a:off x="1028700" y="790575"/>
            <a:ext cx="15609955" cy="1152525"/>
          </a:xfrm>
          <a:prstGeom prst="rect">
            <a:avLst/>
          </a:prstGeom>
        </p:spPr>
        <p:txBody>
          <a:bodyPr anchor="t" rtlCol="false" tIns="0" lIns="0" bIns="0" rIns="0">
            <a:spAutoFit/>
          </a:bodyPr>
          <a:lstStyle/>
          <a:p>
            <a:pPr algn="l">
              <a:lnSpc>
                <a:spcPts val="8400"/>
              </a:lnSpc>
            </a:pPr>
            <a:r>
              <a:rPr lang="en-US" sz="6000" b="true">
                <a:solidFill>
                  <a:srgbClr val="004AAD"/>
                </a:solidFill>
                <a:latin typeface="Arial Bold"/>
                <a:ea typeface="Arial Bold"/>
                <a:cs typeface="Arial Bold"/>
                <a:sym typeface="Arial Bold"/>
              </a:rPr>
              <a:t>Checkpoint pg. 311 (Artefact, 2nd Edition)</a:t>
            </a:r>
          </a:p>
        </p:txBody>
      </p:sp>
      <p:sp>
        <p:nvSpPr>
          <p:cNvPr name="TextBox 8" id="8"/>
          <p:cNvSpPr txBox="true"/>
          <p:nvPr/>
        </p:nvSpPr>
        <p:spPr>
          <a:xfrm rot="0">
            <a:off x="1028700" y="1838325"/>
            <a:ext cx="15609955" cy="6613524"/>
          </a:xfrm>
          <a:prstGeom prst="rect">
            <a:avLst/>
          </a:prstGeom>
        </p:spPr>
        <p:txBody>
          <a:bodyPr anchor="t" rtlCol="false" tIns="0" lIns="0" bIns="0" rIns="0">
            <a:spAutoFit/>
          </a:bodyPr>
          <a:lstStyle/>
          <a:p>
            <a:pPr algn="l" marL="539754" indent="-269877" lvl="1">
              <a:lnSpc>
                <a:spcPts val="3500"/>
              </a:lnSpc>
              <a:buAutoNum type="arabicPeriod" startAt="1"/>
            </a:pPr>
            <a:r>
              <a:rPr lang="en-US" sz="2500">
                <a:solidFill>
                  <a:srgbClr val="000000"/>
                </a:solidFill>
                <a:latin typeface="Arial"/>
                <a:ea typeface="Arial"/>
                <a:cs typeface="Arial"/>
                <a:sym typeface="Arial"/>
              </a:rPr>
              <a:t>The Nazis tried to reduce unemployment by providing work for people in public works schemes such as building motorways/Autobahnen or the OlympicStadium. They also banned trade unions and strikes.</a:t>
            </a:r>
          </a:p>
          <a:p>
            <a:pPr algn="l" marL="539754" indent="-269877" lvl="1">
              <a:lnSpc>
                <a:spcPts val="3500"/>
              </a:lnSpc>
              <a:buAutoNum type="arabicPeriod" startAt="1"/>
            </a:pPr>
            <a:r>
              <a:rPr lang="en-US" sz="2500">
                <a:solidFill>
                  <a:srgbClr val="000000"/>
                </a:solidFill>
                <a:latin typeface="Arial"/>
                <a:ea typeface="Arial"/>
                <a:cs typeface="Arial"/>
                <a:sym typeface="Arial"/>
              </a:rPr>
              <a:t>Industry expanded under the Nazis: the motor industry grew, with affordable cars being built such as the Volkswagen. Taxes were cut to promote private industry. Many companies such as Siemens and Krupps grew as a result. The manufacturing industry boomed with the renewed (and forbidden) production of ships, submarines, planes, weapons and ammunition.</a:t>
            </a:r>
          </a:p>
          <a:p>
            <a:pPr algn="l" marL="539754" indent="-269877" lvl="1">
              <a:lnSpc>
                <a:spcPts val="3500"/>
              </a:lnSpc>
              <a:buAutoNum type="arabicPeriod" startAt="1"/>
            </a:pPr>
            <a:r>
              <a:rPr lang="en-US" sz="2500">
                <a:solidFill>
                  <a:srgbClr val="000000"/>
                </a:solidFill>
                <a:latin typeface="Arial"/>
                <a:ea typeface="Arial"/>
                <a:cs typeface="Arial"/>
                <a:sym typeface="Arial"/>
              </a:rPr>
              <a:t>The Nazis used education to their advantage by concentrating on young people; youth groups were set up; textbooks were rewritten to glorify Hitler; teachers had to be members of the Nazi Party; there was a picture of the Führer in every classroom.</a:t>
            </a:r>
          </a:p>
          <a:p>
            <a:pPr algn="l" marL="539754" indent="-269877" lvl="1">
              <a:lnSpc>
                <a:spcPts val="3500"/>
              </a:lnSpc>
              <a:buAutoNum type="arabicPeriod" startAt="1"/>
            </a:pPr>
            <a:r>
              <a:rPr lang="en-US" sz="2500">
                <a:solidFill>
                  <a:srgbClr val="000000"/>
                </a:solidFill>
                <a:latin typeface="Arial"/>
                <a:ea typeface="Arial"/>
                <a:cs typeface="Arial"/>
                <a:sym typeface="Arial"/>
              </a:rPr>
              <a:t>The role of women in Nazi Germany was to stay at home to look after their family, and to have as many children as possible so the population would grow. This was promoted by the three Ks: Kinder, Küche, Kirche (Children, Kitchen, Church).</a:t>
            </a:r>
          </a:p>
          <a:p>
            <a:pPr algn="l" marL="539754" indent="-269877" lvl="1">
              <a:lnSpc>
                <a:spcPts val="3500"/>
              </a:lnSpc>
              <a:buAutoNum type="arabicPeriod" startAt="1"/>
            </a:pPr>
            <a:r>
              <a:rPr lang="en-US" sz="2500">
                <a:solidFill>
                  <a:srgbClr val="000000"/>
                </a:solidFill>
                <a:latin typeface="Arial"/>
                <a:ea typeface="Arial"/>
                <a:cs typeface="Arial"/>
                <a:sym typeface="Arial"/>
              </a:rPr>
              <a:t>Under the Nazis, a good German woman was meant to dress and style herself traditionally, wearing peasant costumes with flat shoes and wear her hair in plaits or buns. She was not to wear make-up, dye her hair, wear trousers or smoke in public.</a:t>
            </a:r>
          </a:p>
        </p:txBody>
      </p:sp>
      <p:sp>
        <p:nvSpPr>
          <p:cNvPr name="TextBox 9" id="9"/>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2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1255299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Chapter Twenty-Four: Life in Nazi Germany</a:t>
            </a:r>
          </a:p>
        </p:txBody>
      </p:sp>
      <p:sp>
        <p:nvSpPr>
          <p:cNvPr name="TextBox 7" id="7"/>
          <p:cNvSpPr txBox="true"/>
          <p:nvPr/>
        </p:nvSpPr>
        <p:spPr>
          <a:xfrm rot="0">
            <a:off x="1028700" y="790575"/>
            <a:ext cx="15609955" cy="1152525"/>
          </a:xfrm>
          <a:prstGeom prst="rect">
            <a:avLst/>
          </a:prstGeom>
        </p:spPr>
        <p:txBody>
          <a:bodyPr anchor="t" rtlCol="false" tIns="0" lIns="0" bIns="0" rIns="0">
            <a:spAutoFit/>
          </a:bodyPr>
          <a:lstStyle/>
          <a:p>
            <a:pPr algn="l">
              <a:lnSpc>
                <a:spcPts val="8400"/>
              </a:lnSpc>
            </a:pPr>
            <a:r>
              <a:rPr lang="en-US" sz="6000" b="true">
                <a:solidFill>
                  <a:srgbClr val="004AAD"/>
                </a:solidFill>
                <a:latin typeface="Arial Bold"/>
                <a:ea typeface="Arial Bold"/>
                <a:cs typeface="Arial Bold"/>
                <a:sym typeface="Arial Bold"/>
              </a:rPr>
              <a:t>Propaganda</a:t>
            </a:r>
          </a:p>
        </p:txBody>
      </p:sp>
      <p:sp>
        <p:nvSpPr>
          <p:cNvPr name="TextBox 8" id="8"/>
          <p:cNvSpPr txBox="true"/>
          <p:nvPr/>
        </p:nvSpPr>
        <p:spPr>
          <a:xfrm rot="0">
            <a:off x="1028700" y="1838325"/>
            <a:ext cx="15609955" cy="7051674"/>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Nazi propaganda was used to control which information reached the German public and to influence popular opinion. </a:t>
            </a:r>
          </a:p>
          <a:p>
            <a:pPr algn="l" marL="539754" indent="-269877" lvl="1">
              <a:lnSpc>
                <a:spcPts val="3500"/>
              </a:lnSpc>
              <a:buFont typeface="Arial"/>
              <a:buChar char="•"/>
            </a:pPr>
            <a:r>
              <a:rPr lang="en-US" b="true" sz="2500">
                <a:solidFill>
                  <a:srgbClr val="000000"/>
                </a:solidFill>
                <a:latin typeface="Arial Bold"/>
                <a:ea typeface="Arial Bold"/>
                <a:cs typeface="Arial Bold"/>
                <a:sym typeface="Arial Bold"/>
              </a:rPr>
              <a:t>Joseph Gobbels</a:t>
            </a:r>
            <a:r>
              <a:rPr lang="en-US" sz="2500">
                <a:solidFill>
                  <a:srgbClr val="000000"/>
                </a:solidFill>
                <a:latin typeface="Arial"/>
                <a:ea typeface="Arial"/>
                <a:cs typeface="Arial"/>
                <a:sym typeface="Arial"/>
              </a:rPr>
              <a:t> was made Minister for National Enlightenment and Propaganda. He was in complete control of the press, radio, cinema, theatres and art. Books by Jews were banned, along with any books disagreeing with Nazism. Book burnings took place to rid the country of such books.</a:t>
            </a:r>
          </a:p>
          <a:p>
            <a:pPr algn="l" marL="539754" indent="-269877" lvl="1">
              <a:lnSpc>
                <a:spcPts val="3500"/>
              </a:lnSpc>
              <a:buFont typeface="Arial"/>
              <a:buChar char="•"/>
            </a:pPr>
            <a:r>
              <a:rPr lang="en-US" sz="2500">
                <a:solidFill>
                  <a:srgbClr val="000000"/>
                </a:solidFill>
                <a:latin typeface="Arial"/>
                <a:ea typeface="Arial"/>
                <a:cs typeface="Arial"/>
                <a:sym typeface="Arial"/>
              </a:rPr>
              <a:t>Goebbels organised the production of cheap radios, called 'the people's radio', so</a:t>
            </a:r>
            <a:r>
              <a:rPr lang="en-US" sz="2500">
                <a:solidFill>
                  <a:srgbClr val="000000"/>
                </a:solidFill>
                <a:latin typeface="Arial"/>
                <a:ea typeface="Arial"/>
                <a:cs typeface="Arial"/>
                <a:sym typeface="Arial"/>
              </a:rPr>
              <a:t> that Hitler’s speeches could reach everyone. Loudspeakers were installed along streets.</a:t>
            </a:r>
          </a:p>
          <a:p>
            <a:pPr algn="l" marL="539754" indent="-269877" lvl="1">
              <a:lnSpc>
                <a:spcPts val="3500"/>
              </a:lnSpc>
              <a:buFont typeface="Arial"/>
              <a:buChar char="•"/>
            </a:pPr>
            <a:r>
              <a:rPr lang="en-US" sz="2500">
                <a:solidFill>
                  <a:srgbClr val="000000"/>
                </a:solidFill>
                <a:latin typeface="Arial"/>
                <a:ea typeface="Arial"/>
                <a:cs typeface="Arial"/>
                <a:sym typeface="Arial"/>
              </a:rPr>
              <a:t>Posters were put all around Germany presenting Hitler as a Godlike figure, as we saw in Russia with Stalin. People had to celebrate Hitler's birthday, and 'Heil Hitler!' or 'Hail Hitler!' was a common greeting. The Nazi salute was made compulsory.</a:t>
            </a:r>
          </a:p>
          <a:p>
            <a:pPr algn="l" marL="539754" indent="-269877" lvl="1">
              <a:lnSpc>
                <a:spcPts val="3500"/>
              </a:lnSpc>
              <a:buFont typeface="Arial"/>
              <a:buChar char="•"/>
            </a:pPr>
            <a:r>
              <a:rPr lang="en-US" sz="2500">
                <a:solidFill>
                  <a:srgbClr val="000000"/>
                </a:solidFill>
                <a:latin typeface="Arial"/>
                <a:ea typeface="Arial"/>
                <a:cs typeface="Arial"/>
                <a:sym typeface="Arial"/>
              </a:rPr>
              <a:t>The Nazis held party rallies in</a:t>
            </a:r>
            <a:r>
              <a:rPr lang="en-US" sz="2500">
                <a:solidFill>
                  <a:srgbClr val="000000"/>
                </a:solidFill>
                <a:latin typeface="Arial"/>
                <a:ea typeface="Arial"/>
                <a:cs typeface="Arial"/>
                <a:sym typeface="Arial"/>
              </a:rPr>
              <a:t> Nuremberg, Bavaria. The </a:t>
            </a:r>
            <a:r>
              <a:rPr lang="en-US" b="true" sz="2500">
                <a:solidFill>
                  <a:srgbClr val="000000"/>
                </a:solidFill>
                <a:latin typeface="Arial Bold"/>
                <a:ea typeface="Arial Bold"/>
                <a:cs typeface="Arial Bold"/>
                <a:sym typeface="Arial Bold"/>
              </a:rPr>
              <a:t>Nuremberg Rallies </a:t>
            </a:r>
            <a:r>
              <a:rPr lang="en-US" sz="2500">
                <a:solidFill>
                  <a:srgbClr val="000000"/>
                </a:solidFill>
                <a:latin typeface="Arial"/>
                <a:ea typeface="Arial"/>
                <a:cs typeface="Arial"/>
                <a:sym typeface="Arial"/>
              </a:rPr>
              <a:t>had a different theme each year. In 1934, the 'Rally of Unity of Strength' was held. It is best remembered because the documentary-marker </a:t>
            </a:r>
            <a:r>
              <a:rPr lang="en-US" b="true" sz="2500">
                <a:solidFill>
                  <a:srgbClr val="000000"/>
                </a:solidFill>
                <a:latin typeface="Arial Bold"/>
                <a:ea typeface="Arial Bold"/>
                <a:cs typeface="Arial Bold"/>
                <a:sym typeface="Arial Bold"/>
              </a:rPr>
              <a:t>Leni Riefenstahl </a:t>
            </a:r>
            <a:r>
              <a:rPr lang="en-US" sz="2500">
                <a:solidFill>
                  <a:srgbClr val="000000"/>
                </a:solidFill>
                <a:latin typeface="Arial"/>
                <a:ea typeface="Arial"/>
                <a:cs typeface="Arial"/>
                <a:sym typeface="Arial"/>
              </a:rPr>
              <a:t>recorded the event and made the propaganda film </a:t>
            </a:r>
            <a:r>
              <a:rPr lang="en-US" sz="2500" i="true">
                <a:solidFill>
                  <a:srgbClr val="000000"/>
                </a:solidFill>
                <a:latin typeface="Arial Italics"/>
                <a:ea typeface="Arial Italics"/>
                <a:cs typeface="Arial Italics"/>
                <a:sym typeface="Arial Italics"/>
              </a:rPr>
              <a:t>Triumph of the Will</a:t>
            </a:r>
            <a:r>
              <a:rPr lang="en-US" sz="2500">
                <a:solidFill>
                  <a:srgbClr val="000000"/>
                </a:solidFill>
                <a:latin typeface="Arial"/>
                <a:ea typeface="Arial"/>
                <a:cs typeface="Arial"/>
                <a:sym typeface="Arial"/>
              </a:rPr>
              <a:t> from it, promoting the cult of der Führer. </a:t>
            </a:r>
          </a:p>
          <a:p>
            <a:pPr algn="l" marL="539754" indent="-269877" lvl="1">
              <a:lnSpc>
                <a:spcPts val="3500"/>
              </a:lnSpc>
              <a:buFont typeface="Arial"/>
              <a:buChar char="•"/>
            </a:pPr>
            <a:r>
              <a:rPr lang="en-US" sz="2500">
                <a:solidFill>
                  <a:srgbClr val="000000"/>
                </a:solidFill>
                <a:latin typeface="Arial"/>
                <a:ea typeface="Arial"/>
                <a:cs typeface="Arial"/>
                <a:sym typeface="Arial"/>
              </a:rPr>
              <a:t>The </a:t>
            </a:r>
            <a:r>
              <a:rPr lang="en-US" b="true" sz="2500">
                <a:solidFill>
                  <a:srgbClr val="000000"/>
                </a:solidFill>
                <a:latin typeface="Arial Bold"/>
                <a:ea typeface="Arial Bold"/>
                <a:cs typeface="Arial Bold"/>
                <a:sym typeface="Arial Bold"/>
              </a:rPr>
              <a:t>1936 Olympics</a:t>
            </a:r>
            <a:r>
              <a:rPr lang="en-US" sz="2500">
                <a:solidFill>
                  <a:srgbClr val="000000"/>
                </a:solidFill>
                <a:latin typeface="Arial"/>
                <a:ea typeface="Arial"/>
                <a:cs typeface="Arial"/>
                <a:sym typeface="Arial"/>
              </a:rPr>
              <a:t> were held in Berlin. This was an opportunity to show off the great achievements of Nazi Germany and present it as a flourishing nation to the outside world. </a:t>
            </a:r>
          </a:p>
        </p:txBody>
      </p:sp>
      <p:sp>
        <p:nvSpPr>
          <p:cNvPr name="TextBox 9" id="9"/>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2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Freeform 6" id="6"/>
          <p:cNvSpPr/>
          <p:nvPr/>
        </p:nvSpPr>
        <p:spPr>
          <a:xfrm flipH="false" flipV="false" rot="0">
            <a:off x="10574672" y="172630"/>
            <a:ext cx="6364588" cy="9493573"/>
          </a:xfrm>
          <a:custGeom>
            <a:avLst/>
            <a:gdLst/>
            <a:ahLst/>
            <a:cxnLst/>
            <a:rect r="r" b="b" t="t" l="l"/>
            <a:pathLst>
              <a:path h="9493573" w="6364588">
                <a:moveTo>
                  <a:pt x="0" y="0"/>
                </a:moveTo>
                <a:lnTo>
                  <a:pt x="6364588" y="0"/>
                </a:lnTo>
                <a:lnTo>
                  <a:pt x="6364588" y="9493573"/>
                </a:lnTo>
                <a:lnTo>
                  <a:pt x="0" y="9493573"/>
                </a:lnTo>
                <a:lnTo>
                  <a:pt x="0" y="0"/>
                </a:lnTo>
                <a:close/>
              </a:path>
            </a:pathLst>
          </a:custGeom>
          <a:blipFill>
            <a:blip r:embed="rId2"/>
            <a:stretch>
              <a:fillRect l="0" t="0" r="0" b="0"/>
            </a:stretch>
          </a:blipFill>
        </p:spPr>
      </p:sp>
      <p:sp>
        <p:nvSpPr>
          <p:cNvPr name="Freeform 7" id="7"/>
          <p:cNvSpPr/>
          <p:nvPr/>
        </p:nvSpPr>
        <p:spPr>
          <a:xfrm flipH="false" flipV="false" rot="0">
            <a:off x="1464032" y="3737998"/>
            <a:ext cx="8176834" cy="5928205"/>
          </a:xfrm>
          <a:custGeom>
            <a:avLst/>
            <a:gdLst/>
            <a:ahLst/>
            <a:cxnLst/>
            <a:rect r="r" b="b" t="t" l="l"/>
            <a:pathLst>
              <a:path h="5928205" w="8176834">
                <a:moveTo>
                  <a:pt x="0" y="0"/>
                </a:moveTo>
                <a:lnTo>
                  <a:pt x="8176834" y="0"/>
                </a:lnTo>
                <a:lnTo>
                  <a:pt x="8176834" y="5928205"/>
                </a:lnTo>
                <a:lnTo>
                  <a:pt x="0" y="5928205"/>
                </a:lnTo>
                <a:lnTo>
                  <a:pt x="0" y="0"/>
                </a:lnTo>
                <a:close/>
              </a:path>
            </a:pathLst>
          </a:custGeom>
          <a:blipFill>
            <a:blip r:embed="rId3"/>
            <a:stretch>
              <a:fillRect l="0" t="0" r="0" b="0"/>
            </a:stretch>
          </a:blipFill>
        </p:spPr>
      </p:sp>
      <p:sp>
        <p:nvSpPr>
          <p:cNvPr name="TextBox 8" id="8"/>
          <p:cNvSpPr txBox="true"/>
          <p:nvPr/>
        </p:nvSpPr>
        <p:spPr>
          <a:xfrm rot="5400000">
            <a:off x="1255299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Chapter Twenty-Four: Life in Nazi Germany</a:t>
            </a:r>
          </a:p>
        </p:txBody>
      </p:sp>
      <p:sp>
        <p:nvSpPr>
          <p:cNvPr name="TextBox 9" id="9"/>
          <p:cNvSpPr txBox="true"/>
          <p:nvPr/>
        </p:nvSpPr>
        <p:spPr>
          <a:xfrm rot="-5400000">
            <a:off x="-4933883" y="4908550"/>
            <a:ext cx="10458316" cy="469900"/>
          </a:xfrm>
          <a:prstGeom prst="rect">
            <a:avLst/>
          </a:prstGeom>
        </p:spPr>
        <p:txBody>
          <a:bodyPr anchor="t" rtlCol="false" tIns="0" lIns="0" bIns="0" rIns="0">
            <a:spAutoFit/>
          </a:bodyPr>
          <a:lstStyle/>
          <a:p>
            <a:pPr algn="ctr">
              <a:lnSpc>
                <a:spcPts val="3499"/>
              </a:lnSpc>
            </a:pPr>
            <a:r>
              <a:rPr lang="en-US" sz="2499" b="true">
                <a:solidFill>
                  <a:srgbClr val="FFFFFF"/>
                </a:solidFill>
                <a:latin typeface="Arial Bold"/>
                <a:ea typeface="Arial Bold"/>
                <a:cs typeface="Arial Bold"/>
                <a:sym typeface="Arial Bold"/>
              </a:rPr>
              <a:t>Strand Three: The History of Europe and the Wider World</a:t>
            </a:r>
          </a:p>
        </p:txBody>
      </p:sp>
      <p:grpSp>
        <p:nvGrpSpPr>
          <p:cNvPr name="Group 10" id="10"/>
          <p:cNvGrpSpPr/>
          <p:nvPr/>
        </p:nvGrpSpPr>
        <p:grpSpPr>
          <a:xfrm rot="0">
            <a:off x="1464032" y="172630"/>
            <a:ext cx="8176834" cy="3086100"/>
            <a:chOff x="0" y="0"/>
            <a:chExt cx="10902445" cy="4114800"/>
          </a:xfrm>
        </p:grpSpPr>
        <p:grpSp>
          <p:nvGrpSpPr>
            <p:cNvPr name="Group 11" id="11"/>
            <p:cNvGrpSpPr/>
            <p:nvPr/>
          </p:nvGrpSpPr>
          <p:grpSpPr>
            <a:xfrm rot="0">
              <a:off x="0" y="0"/>
              <a:ext cx="10902445" cy="4114800"/>
              <a:chOff x="0" y="0"/>
              <a:chExt cx="1592902" cy="601193"/>
            </a:xfrm>
          </p:grpSpPr>
          <p:sp>
            <p:nvSpPr>
              <p:cNvPr name="Freeform 12" id="12"/>
              <p:cNvSpPr/>
              <p:nvPr/>
            </p:nvSpPr>
            <p:spPr>
              <a:xfrm flipH="false" flipV="false" rot="0">
                <a:off x="0" y="0"/>
                <a:ext cx="1592902" cy="601193"/>
              </a:xfrm>
              <a:custGeom>
                <a:avLst/>
                <a:gdLst/>
                <a:ahLst/>
                <a:cxnLst/>
                <a:rect r="r" b="b" t="t" l="l"/>
                <a:pathLst>
                  <a:path h="601193" w="1592902">
                    <a:moveTo>
                      <a:pt x="0" y="0"/>
                    </a:moveTo>
                    <a:lnTo>
                      <a:pt x="1592902" y="0"/>
                    </a:lnTo>
                    <a:lnTo>
                      <a:pt x="1592902" y="601193"/>
                    </a:lnTo>
                    <a:lnTo>
                      <a:pt x="0" y="601193"/>
                    </a:lnTo>
                    <a:close/>
                  </a:path>
                </a:pathLst>
              </a:custGeom>
              <a:solidFill>
                <a:srgbClr val="55C9FE"/>
              </a:solidFill>
              <a:ln w="57150" cap="sq">
                <a:solidFill>
                  <a:srgbClr val="004AAD"/>
                </a:solidFill>
                <a:prstDash val="solid"/>
                <a:miter/>
              </a:ln>
            </p:spPr>
          </p:sp>
          <p:sp>
            <p:nvSpPr>
              <p:cNvPr name="TextBox 13" id="13"/>
              <p:cNvSpPr txBox="true"/>
              <p:nvPr/>
            </p:nvSpPr>
            <p:spPr>
              <a:xfrm>
                <a:off x="0" y="-104775"/>
                <a:ext cx="1592902" cy="705968"/>
              </a:xfrm>
              <a:prstGeom prst="rect">
                <a:avLst/>
              </a:prstGeom>
            </p:spPr>
            <p:txBody>
              <a:bodyPr anchor="ctr" rtlCol="false" tIns="68680" lIns="68680" bIns="68680" rIns="68680"/>
              <a:lstStyle/>
              <a:p>
                <a:pPr algn="ctr">
                  <a:lnSpc>
                    <a:spcPts val="3500"/>
                  </a:lnSpc>
                </a:pPr>
              </a:p>
            </p:txBody>
          </p:sp>
        </p:grpSp>
        <p:sp>
          <p:nvSpPr>
            <p:cNvPr name="TextBox 14" id="14"/>
            <p:cNvSpPr txBox="true"/>
            <p:nvPr/>
          </p:nvSpPr>
          <p:spPr>
            <a:xfrm rot="0">
              <a:off x="427214" y="765357"/>
              <a:ext cx="9941025" cy="3153198"/>
            </a:xfrm>
            <a:prstGeom prst="rect">
              <a:avLst/>
            </a:prstGeom>
          </p:spPr>
          <p:txBody>
            <a:bodyPr anchor="t" rtlCol="false" tIns="0" lIns="0" bIns="0" rIns="0">
              <a:spAutoFit/>
            </a:bodyPr>
            <a:lstStyle/>
            <a:p>
              <a:pPr algn="just">
                <a:lnSpc>
                  <a:spcPts val="2059"/>
                </a:lnSpc>
              </a:pPr>
              <a:r>
                <a:rPr lang="en-US" sz="1999">
                  <a:solidFill>
                    <a:srgbClr val="0F6FC6"/>
                  </a:solidFill>
                  <a:latin typeface="Arial"/>
                  <a:ea typeface="Arial"/>
                  <a:cs typeface="Arial"/>
                  <a:sym typeface="Arial"/>
                </a:rPr>
                <a:t>The first Nazi book burning took place on 10th May 1933 opposite Berlin's oldest university. Students carried thousands of books by authors with 'an un-German spirit' from the library to the fire. Today, there is a small, simple memorial and a plaque with a prophetic warning written by the German poet Heinrich Heine in 1820: '</a:t>
              </a:r>
              <a:r>
                <a:rPr lang="en-US" sz="1999" i="true">
                  <a:solidFill>
                    <a:srgbClr val="0F6FC6"/>
                  </a:solidFill>
                  <a:latin typeface="Arial Italics"/>
                  <a:ea typeface="Arial Italics"/>
                  <a:cs typeface="Arial Italics"/>
                  <a:sym typeface="Arial Italics"/>
                </a:rPr>
                <a:t>That was just a prelude; where they burn books, they will eventually burn people too</a:t>
              </a:r>
              <a:r>
                <a:rPr lang="en-US" sz="1999">
                  <a:solidFill>
                    <a:srgbClr val="0F6FC6"/>
                  </a:solidFill>
                  <a:latin typeface="Arial"/>
                  <a:ea typeface="Arial"/>
                  <a:cs typeface="Arial"/>
                  <a:sym typeface="Arial"/>
                </a:rPr>
                <a:t>'. The Nazis would later kill '</a:t>
              </a:r>
              <a:r>
                <a:rPr lang="en-US" sz="1999" i="true">
                  <a:solidFill>
                    <a:srgbClr val="0F6FC6"/>
                  </a:solidFill>
                  <a:latin typeface="Arial Italics"/>
                  <a:ea typeface="Arial Italics"/>
                  <a:cs typeface="Arial Italics"/>
                  <a:sym typeface="Arial Italics"/>
                </a:rPr>
                <a:t>undesirables</a:t>
              </a:r>
              <a:r>
                <a:rPr lang="en-US" sz="1999">
                  <a:solidFill>
                    <a:srgbClr val="0F6FC6"/>
                  </a:solidFill>
                  <a:latin typeface="Arial"/>
                  <a:ea typeface="Arial"/>
                  <a:cs typeface="Arial"/>
                  <a:sym typeface="Arial"/>
                </a:rPr>
                <a:t>' such as Jews, Roma Gypsies, LGBT+ and disabled peoples in the concentration camps before burning their bodies. </a:t>
              </a:r>
            </a:p>
          </p:txBody>
        </p:sp>
        <p:sp>
          <p:nvSpPr>
            <p:cNvPr name="TextBox 15" id="15"/>
            <p:cNvSpPr txBox="true"/>
            <p:nvPr/>
          </p:nvSpPr>
          <p:spPr>
            <a:xfrm rot="0">
              <a:off x="427214" y="89717"/>
              <a:ext cx="9941025" cy="685165"/>
            </a:xfrm>
            <a:prstGeom prst="rect">
              <a:avLst/>
            </a:prstGeom>
          </p:spPr>
          <p:txBody>
            <a:bodyPr anchor="t" rtlCol="false" tIns="0" lIns="0" bIns="0" rIns="0">
              <a:spAutoFit/>
            </a:bodyPr>
            <a:lstStyle/>
            <a:p>
              <a:pPr algn="ctr">
                <a:lnSpc>
                  <a:spcPts val="3810"/>
                </a:lnSpc>
              </a:pPr>
              <a:r>
                <a:rPr lang="en-US" b="true" sz="3000" i="true">
                  <a:solidFill>
                    <a:srgbClr val="004AAD"/>
                  </a:solidFill>
                  <a:latin typeface="Arial Bold Italics"/>
                  <a:ea typeface="Arial Bold Italics"/>
                  <a:cs typeface="Arial Bold Italics"/>
                  <a:sym typeface="Arial Bold Italics"/>
                </a:rPr>
                <a:t>Did you know?</a:t>
              </a:r>
            </a:p>
          </p:txBody>
        </p:sp>
      </p:grpSp>
    </p:spTree>
  </p:cSld>
  <p:clrMapOvr>
    <a:masterClrMapping/>
  </p:clrMapOvr>
</p:sld>
</file>

<file path=ppt/slides/slide2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1255299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Chapter Twenty-Four: Life in Nazi Germany</a:t>
            </a:r>
          </a:p>
        </p:txBody>
      </p:sp>
      <p:sp>
        <p:nvSpPr>
          <p:cNvPr name="TextBox 7" id="7"/>
          <p:cNvSpPr txBox="true"/>
          <p:nvPr/>
        </p:nvSpPr>
        <p:spPr>
          <a:xfrm rot="0">
            <a:off x="1028700" y="790575"/>
            <a:ext cx="15609955" cy="1152525"/>
          </a:xfrm>
          <a:prstGeom prst="rect">
            <a:avLst/>
          </a:prstGeom>
        </p:spPr>
        <p:txBody>
          <a:bodyPr anchor="t" rtlCol="false" tIns="0" lIns="0" bIns="0" rIns="0">
            <a:spAutoFit/>
          </a:bodyPr>
          <a:lstStyle/>
          <a:p>
            <a:pPr algn="l">
              <a:lnSpc>
                <a:spcPts val="8400"/>
              </a:lnSpc>
            </a:pPr>
            <a:r>
              <a:rPr lang="en-US" sz="6000" b="true">
                <a:solidFill>
                  <a:srgbClr val="004AAD"/>
                </a:solidFill>
                <a:latin typeface="Arial Bold"/>
                <a:ea typeface="Arial Bold"/>
                <a:cs typeface="Arial Bold"/>
                <a:sym typeface="Arial Bold"/>
              </a:rPr>
              <a:t>Terror</a:t>
            </a:r>
          </a:p>
        </p:txBody>
      </p:sp>
      <p:sp>
        <p:nvSpPr>
          <p:cNvPr name="TextBox 8" id="8"/>
          <p:cNvSpPr txBox="true"/>
          <p:nvPr/>
        </p:nvSpPr>
        <p:spPr>
          <a:xfrm rot="0">
            <a:off x="1028700" y="1838325"/>
            <a:ext cx="15609955" cy="4422774"/>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Hitler used terror to hold onto power and control his enemies.</a:t>
            </a:r>
          </a:p>
          <a:p>
            <a:pPr algn="l" marL="539754" indent="-269877" lvl="1">
              <a:lnSpc>
                <a:spcPts val="3500"/>
              </a:lnSpc>
              <a:buFont typeface="Arial"/>
              <a:buChar char="•"/>
            </a:pPr>
            <a:r>
              <a:rPr lang="en-US" sz="2500">
                <a:solidFill>
                  <a:srgbClr val="000000"/>
                </a:solidFill>
                <a:latin typeface="Arial"/>
                <a:ea typeface="Arial"/>
                <a:cs typeface="Arial"/>
                <a:sym typeface="Arial"/>
              </a:rPr>
              <a:t>In </a:t>
            </a:r>
            <a:r>
              <a:rPr lang="en-US" sz="2500">
                <a:solidFill>
                  <a:srgbClr val="000000"/>
                </a:solidFill>
                <a:latin typeface="Arial"/>
                <a:ea typeface="Arial"/>
                <a:cs typeface="Arial"/>
                <a:sym typeface="Arial"/>
              </a:rPr>
              <a:t>1933, the </a:t>
            </a:r>
            <a:r>
              <a:rPr lang="en-US" b="true" sz="2500">
                <a:solidFill>
                  <a:srgbClr val="000000"/>
                </a:solidFill>
                <a:latin typeface="Arial Bold"/>
                <a:ea typeface="Arial Bold"/>
                <a:cs typeface="Arial Bold"/>
                <a:sym typeface="Arial Bold"/>
              </a:rPr>
              <a:t>Gestapo </a:t>
            </a:r>
            <a:r>
              <a:rPr lang="en-US" sz="2500">
                <a:solidFill>
                  <a:srgbClr val="000000"/>
                </a:solidFill>
                <a:latin typeface="Arial"/>
                <a:ea typeface="Arial"/>
                <a:cs typeface="Arial"/>
                <a:sym typeface="Arial"/>
              </a:rPr>
              <a:t>(</a:t>
            </a:r>
            <a:r>
              <a:rPr lang="en-US" sz="2500" u="sng">
                <a:solidFill>
                  <a:srgbClr val="000000"/>
                </a:solidFill>
                <a:latin typeface="Arial"/>
                <a:ea typeface="Arial"/>
                <a:cs typeface="Arial"/>
                <a:sym typeface="Arial"/>
              </a:rPr>
              <a:t>Secret Police</a:t>
            </a:r>
            <a:r>
              <a:rPr lang="en-US" sz="2500">
                <a:solidFill>
                  <a:srgbClr val="000000"/>
                </a:solidFill>
                <a:latin typeface="Arial"/>
                <a:ea typeface="Arial"/>
                <a:cs typeface="Arial"/>
                <a:sym typeface="Arial"/>
              </a:rPr>
              <a:t>) were set up by Hermann Göring and led by Heinrich Himmler. People were encouraged to report opponents or communists to the secret police.</a:t>
            </a:r>
          </a:p>
          <a:p>
            <a:pPr algn="l" marL="539754" indent="-269877" lvl="1">
              <a:lnSpc>
                <a:spcPts val="3500"/>
              </a:lnSpc>
              <a:buFont typeface="Arial"/>
              <a:buChar char="•"/>
            </a:pPr>
            <a:r>
              <a:rPr lang="en-US" sz="2500">
                <a:solidFill>
                  <a:srgbClr val="000000"/>
                </a:solidFill>
                <a:latin typeface="Arial"/>
                <a:ea typeface="Arial"/>
                <a:cs typeface="Arial"/>
                <a:sym typeface="Arial"/>
              </a:rPr>
              <a:t>By </a:t>
            </a:r>
            <a:r>
              <a:rPr lang="en-US" sz="2500">
                <a:solidFill>
                  <a:srgbClr val="000000"/>
                </a:solidFill>
                <a:latin typeface="Arial"/>
                <a:ea typeface="Arial"/>
                <a:cs typeface="Arial"/>
                <a:sym typeface="Arial"/>
              </a:rPr>
              <a:t>1934, Hitler believed his SA were a threat to him, particularly their leader </a:t>
            </a:r>
            <a:r>
              <a:rPr lang="en-US" b="true" sz="2500">
                <a:solidFill>
                  <a:srgbClr val="000000"/>
                </a:solidFill>
                <a:latin typeface="Arial Bold"/>
                <a:ea typeface="Arial Bold"/>
                <a:cs typeface="Arial Bold"/>
                <a:sym typeface="Arial Bold"/>
              </a:rPr>
              <a:t>Ernst Rohm</a:t>
            </a:r>
            <a:r>
              <a:rPr lang="en-US" sz="2500">
                <a:solidFill>
                  <a:srgbClr val="000000"/>
                </a:solidFill>
                <a:latin typeface="Arial"/>
                <a:ea typeface="Arial"/>
                <a:cs typeface="Arial"/>
                <a:sym typeface="Arial"/>
              </a:rPr>
              <a:t>. Hitler set up the SS as his personal bodyguards and they were also led by Himmler. On the 30th June, in a two-day purge known as </a:t>
            </a:r>
            <a:r>
              <a:rPr lang="en-US" b="true" sz="2500">
                <a:solidFill>
                  <a:srgbClr val="000000"/>
                </a:solidFill>
                <a:latin typeface="Arial Bold"/>
                <a:ea typeface="Arial Bold"/>
                <a:cs typeface="Arial Bold"/>
                <a:sym typeface="Arial Bold"/>
              </a:rPr>
              <a:t>the Night of the Long Knives</a:t>
            </a:r>
            <a:r>
              <a:rPr lang="en-US" sz="2500">
                <a:solidFill>
                  <a:srgbClr val="000000"/>
                </a:solidFill>
                <a:latin typeface="Arial"/>
                <a:ea typeface="Arial"/>
                <a:cs typeface="Arial"/>
                <a:sym typeface="Arial"/>
              </a:rPr>
              <a:t>, the SS killed the leaders of the SS and others they suspected of being a threat. </a:t>
            </a:r>
          </a:p>
          <a:p>
            <a:pPr algn="l" marL="539754" indent="-269877" lvl="1">
              <a:lnSpc>
                <a:spcPts val="3500"/>
              </a:lnSpc>
              <a:buFont typeface="Arial"/>
              <a:buChar char="•"/>
            </a:pPr>
            <a:r>
              <a:rPr lang="en-US" sz="2500">
                <a:solidFill>
                  <a:srgbClr val="000000"/>
                </a:solidFill>
                <a:latin typeface="Arial"/>
                <a:ea typeface="Arial"/>
                <a:cs typeface="Arial"/>
                <a:sym typeface="Arial"/>
              </a:rPr>
              <a:t>From as early as 1933, critics of the regime or people who were considered undesirables in Nazi Germany were sent to forced </a:t>
            </a:r>
            <a:r>
              <a:rPr lang="en-US" b="true" sz="2500">
                <a:solidFill>
                  <a:srgbClr val="000000"/>
                </a:solidFill>
                <a:latin typeface="Arial Bold"/>
                <a:ea typeface="Arial Bold"/>
                <a:cs typeface="Arial Bold"/>
                <a:sym typeface="Arial Bold"/>
              </a:rPr>
              <a:t>labour camps</a:t>
            </a:r>
            <a:r>
              <a:rPr lang="en-US" sz="2500">
                <a:solidFill>
                  <a:srgbClr val="000000"/>
                </a:solidFill>
                <a:latin typeface="Arial"/>
                <a:ea typeface="Arial"/>
                <a:cs typeface="Arial"/>
                <a:sym typeface="Arial"/>
              </a:rPr>
              <a:t>, similar to Stalin's gulags. Among them were Jews, LGBTQ+ people, Roma people, people with disabilities, Catholic priests, Jehovah’s Witnesses, communists and journalists.</a:t>
            </a:r>
          </a:p>
        </p:txBody>
      </p:sp>
      <p:sp>
        <p:nvSpPr>
          <p:cNvPr name="TextBox 9" id="9"/>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grpSp>
        <p:nvGrpSpPr>
          <p:cNvPr name="Group 10" id="10"/>
          <p:cNvGrpSpPr/>
          <p:nvPr/>
        </p:nvGrpSpPr>
        <p:grpSpPr>
          <a:xfrm rot="0">
            <a:off x="5055583" y="7715250"/>
            <a:ext cx="8176834" cy="1543050"/>
            <a:chOff x="0" y="0"/>
            <a:chExt cx="10902445" cy="2057400"/>
          </a:xfrm>
        </p:grpSpPr>
        <p:grpSp>
          <p:nvGrpSpPr>
            <p:cNvPr name="Group 11" id="11"/>
            <p:cNvGrpSpPr/>
            <p:nvPr/>
          </p:nvGrpSpPr>
          <p:grpSpPr>
            <a:xfrm rot="0">
              <a:off x="0" y="0"/>
              <a:ext cx="10902445" cy="2057400"/>
              <a:chOff x="0" y="0"/>
              <a:chExt cx="1592902" cy="300597"/>
            </a:xfrm>
          </p:grpSpPr>
          <p:sp>
            <p:nvSpPr>
              <p:cNvPr name="Freeform 12" id="12"/>
              <p:cNvSpPr/>
              <p:nvPr/>
            </p:nvSpPr>
            <p:spPr>
              <a:xfrm flipH="false" flipV="false" rot="0">
                <a:off x="0" y="0"/>
                <a:ext cx="1592902" cy="300597"/>
              </a:xfrm>
              <a:custGeom>
                <a:avLst/>
                <a:gdLst/>
                <a:ahLst/>
                <a:cxnLst/>
                <a:rect r="r" b="b" t="t" l="l"/>
                <a:pathLst>
                  <a:path h="300597" w="1592902">
                    <a:moveTo>
                      <a:pt x="0" y="0"/>
                    </a:moveTo>
                    <a:lnTo>
                      <a:pt x="1592902" y="0"/>
                    </a:lnTo>
                    <a:lnTo>
                      <a:pt x="1592902" y="300597"/>
                    </a:lnTo>
                    <a:lnTo>
                      <a:pt x="0" y="300597"/>
                    </a:lnTo>
                    <a:close/>
                  </a:path>
                </a:pathLst>
              </a:custGeom>
              <a:solidFill>
                <a:srgbClr val="55C9FE"/>
              </a:solidFill>
              <a:ln w="57150" cap="sq">
                <a:solidFill>
                  <a:srgbClr val="004AAD"/>
                </a:solidFill>
                <a:prstDash val="solid"/>
                <a:miter/>
              </a:ln>
            </p:spPr>
          </p:sp>
          <p:sp>
            <p:nvSpPr>
              <p:cNvPr name="TextBox 13" id="13"/>
              <p:cNvSpPr txBox="true"/>
              <p:nvPr/>
            </p:nvSpPr>
            <p:spPr>
              <a:xfrm>
                <a:off x="0" y="-104775"/>
                <a:ext cx="1592902" cy="405372"/>
              </a:xfrm>
              <a:prstGeom prst="rect">
                <a:avLst/>
              </a:prstGeom>
            </p:spPr>
            <p:txBody>
              <a:bodyPr anchor="ctr" rtlCol="false" tIns="68680" lIns="68680" bIns="68680" rIns="68680"/>
              <a:lstStyle/>
              <a:p>
                <a:pPr algn="ctr">
                  <a:lnSpc>
                    <a:spcPts val="3500"/>
                  </a:lnSpc>
                </a:pPr>
              </a:p>
            </p:txBody>
          </p:sp>
        </p:grpSp>
        <p:sp>
          <p:nvSpPr>
            <p:cNvPr name="TextBox 14" id="14"/>
            <p:cNvSpPr txBox="true"/>
            <p:nvPr/>
          </p:nvSpPr>
          <p:spPr>
            <a:xfrm rot="0">
              <a:off x="427214" y="765357"/>
              <a:ext cx="9941025" cy="1095798"/>
            </a:xfrm>
            <a:prstGeom prst="rect">
              <a:avLst/>
            </a:prstGeom>
          </p:spPr>
          <p:txBody>
            <a:bodyPr anchor="t" rtlCol="false" tIns="0" lIns="0" bIns="0" rIns="0">
              <a:spAutoFit/>
            </a:bodyPr>
            <a:lstStyle/>
            <a:p>
              <a:pPr algn="just">
                <a:lnSpc>
                  <a:spcPts val="2059"/>
                </a:lnSpc>
              </a:pPr>
              <a:r>
                <a:rPr lang="en-US" sz="1999">
                  <a:solidFill>
                    <a:srgbClr val="0F6FC6"/>
                  </a:solidFill>
                  <a:latin typeface="Arial"/>
                  <a:ea typeface="Arial"/>
                  <a:cs typeface="Arial"/>
                  <a:sym typeface="Arial"/>
                </a:rPr>
                <a:t>Hitler was nominated for the Nobel Peace Prize in 1939! However, the nomination was made by a Swedish democratic MP in the spirit of sarcasm and spoke of Hitler's '</a:t>
              </a:r>
              <a:r>
                <a:rPr lang="en-US" sz="1999" i="true">
                  <a:solidFill>
                    <a:srgbClr val="0F6FC6"/>
                  </a:solidFill>
                  <a:latin typeface="Arial Italics"/>
                  <a:ea typeface="Arial Italics"/>
                  <a:cs typeface="Arial Italics"/>
                  <a:sym typeface="Arial Italics"/>
                </a:rPr>
                <a:t>glowing love for peace</a:t>
              </a:r>
              <a:r>
                <a:rPr lang="en-US" sz="1999">
                  <a:solidFill>
                    <a:srgbClr val="0F6FC6"/>
                  </a:solidFill>
                  <a:latin typeface="Arial"/>
                  <a:ea typeface="Arial"/>
                  <a:cs typeface="Arial"/>
                  <a:sym typeface="Arial"/>
                </a:rPr>
                <a:t>'.</a:t>
              </a:r>
            </a:p>
          </p:txBody>
        </p:sp>
        <p:sp>
          <p:nvSpPr>
            <p:cNvPr name="TextBox 15" id="15"/>
            <p:cNvSpPr txBox="true"/>
            <p:nvPr/>
          </p:nvSpPr>
          <p:spPr>
            <a:xfrm rot="0">
              <a:off x="427214" y="89717"/>
              <a:ext cx="9941025" cy="685165"/>
            </a:xfrm>
            <a:prstGeom prst="rect">
              <a:avLst/>
            </a:prstGeom>
          </p:spPr>
          <p:txBody>
            <a:bodyPr anchor="t" rtlCol="false" tIns="0" lIns="0" bIns="0" rIns="0">
              <a:spAutoFit/>
            </a:bodyPr>
            <a:lstStyle/>
            <a:p>
              <a:pPr algn="ctr">
                <a:lnSpc>
                  <a:spcPts val="3810"/>
                </a:lnSpc>
              </a:pPr>
              <a:r>
                <a:rPr lang="en-US" b="true" sz="3000" i="true">
                  <a:solidFill>
                    <a:srgbClr val="004AAD"/>
                  </a:solidFill>
                  <a:latin typeface="Arial Bold Italics"/>
                  <a:ea typeface="Arial Bold Italics"/>
                  <a:cs typeface="Arial Bold Italics"/>
                  <a:sym typeface="Arial Bold Italics"/>
                </a:rPr>
                <a:t>Did you know?</a:t>
              </a:r>
            </a:p>
          </p:txBody>
        </p:sp>
      </p:grpSp>
      <p:grpSp>
        <p:nvGrpSpPr>
          <p:cNvPr name="Group 16" id="16"/>
          <p:cNvGrpSpPr/>
          <p:nvPr/>
        </p:nvGrpSpPr>
        <p:grpSpPr>
          <a:xfrm rot="0">
            <a:off x="11383909" y="9739685"/>
            <a:ext cx="5555351" cy="530224"/>
            <a:chOff x="0" y="0"/>
            <a:chExt cx="7407135" cy="706965"/>
          </a:xfrm>
        </p:grpSpPr>
        <p:sp>
          <p:nvSpPr>
            <p:cNvPr name="Freeform 17" id="17"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8" id="18"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9" id="19"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20" id="20"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21" id="21"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22" id="22"/>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1255299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Chapter Twenty-Four: Life in Nazi Germany</a:t>
            </a:r>
          </a:p>
        </p:txBody>
      </p:sp>
      <p:sp>
        <p:nvSpPr>
          <p:cNvPr name="TextBox 7" id="7"/>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004AAD"/>
                </a:solidFill>
                <a:latin typeface="Arial Bold"/>
                <a:ea typeface="Arial Bold"/>
                <a:cs typeface="Arial Bold"/>
                <a:sym typeface="Arial Bold"/>
              </a:rPr>
              <a:t>Learning Outcomes</a:t>
            </a:r>
          </a:p>
        </p:txBody>
      </p:sp>
      <p:sp>
        <p:nvSpPr>
          <p:cNvPr name="TextBox 8" id="8"/>
          <p:cNvSpPr txBox="true"/>
          <p:nvPr/>
        </p:nvSpPr>
        <p:spPr>
          <a:xfrm rot="0">
            <a:off x="1028700" y="2120899"/>
            <a:ext cx="15609955" cy="4314825"/>
          </a:xfrm>
          <a:prstGeom prst="rect">
            <a:avLst/>
          </a:prstGeom>
        </p:spPr>
        <p:txBody>
          <a:bodyPr anchor="t" rtlCol="false" tIns="0" lIns="0" bIns="0" rIns="0">
            <a:spAutoFit/>
          </a:bodyPr>
          <a:lstStyle/>
          <a:p>
            <a:pPr algn="l">
              <a:lnSpc>
                <a:spcPts val="4200"/>
              </a:lnSpc>
            </a:pPr>
            <a:r>
              <a:rPr lang="en-US" sz="3000" b="true">
                <a:solidFill>
                  <a:srgbClr val="000000"/>
                </a:solidFill>
                <a:latin typeface="Arial Bold"/>
                <a:ea typeface="Arial Bold"/>
                <a:cs typeface="Arial Bold"/>
                <a:sym typeface="Arial Bold"/>
              </a:rPr>
              <a:t>3.9 EXAMINE </a:t>
            </a:r>
            <a:r>
              <a:rPr lang="en-US" sz="3000">
                <a:solidFill>
                  <a:srgbClr val="000000"/>
                </a:solidFill>
                <a:latin typeface="Arial"/>
                <a:ea typeface="Arial"/>
                <a:cs typeface="Arial"/>
                <a:sym typeface="Arial"/>
              </a:rPr>
              <a:t>life in one fascist country and one communist country in the twentieth century.</a:t>
            </a:r>
          </a:p>
          <a:p>
            <a:pPr algn="l">
              <a:lnSpc>
                <a:spcPts val="4200"/>
              </a:lnSpc>
            </a:pPr>
            <a:r>
              <a:rPr lang="en-US" sz="3000" b="true">
                <a:solidFill>
                  <a:srgbClr val="000000"/>
                </a:solidFill>
                <a:latin typeface="Arial Bold"/>
                <a:ea typeface="Arial Bold"/>
                <a:cs typeface="Arial Bold"/>
                <a:sym typeface="Arial Bold"/>
              </a:rPr>
              <a:t>1.7 DEVELOP </a:t>
            </a:r>
            <a:r>
              <a:rPr lang="en-US" sz="3000">
                <a:solidFill>
                  <a:srgbClr val="000000"/>
                </a:solidFill>
                <a:latin typeface="Arial"/>
                <a:ea typeface="Arial"/>
                <a:cs typeface="Arial"/>
                <a:sym typeface="Arial"/>
              </a:rPr>
              <a:t>historical judgements based on evidence about personalities, issues and events in the past, showing awareness of historical significance.</a:t>
            </a:r>
          </a:p>
          <a:p>
            <a:pPr algn="l">
              <a:lnSpc>
                <a:spcPts val="4200"/>
              </a:lnSpc>
            </a:pPr>
            <a:r>
              <a:rPr lang="en-US" sz="3000" b="true">
                <a:solidFill>
                  <a:srgbClr val="000000"/>
                </a:solidFill>
                <a:latin typeface="Arial Bold"/>
                <a:ea typeface="Arial Bold"/>
                <a:cs typeface="Arial Bold"/>
                <a:sym typeface="Arial Bold"/>
              </a:rPr>
              <a:t>1.9 DEMONSTRATE </a:t>
            </a:r>
            <a:r>
              <a:rPr lang="en-US" sz="3000">
                <a:solidFill>
                  <a:srgbClr val="000000"/>
                </a:solidFill>
                <a:latin typeface="Arial"/>
                <a:ea typeface="Arial"/>
                <a:cs typeface="Arial"/>
                <a:sym typeface="Arial"/>
              </a:rPr>
              <a:t>awareness of the significance of the history of Ireland and of Europe and the wider world across various dimensions, including political, social, economic, religious, cultural and scientific dimensions.</a:t>
            </a:r>
          </a:p>
          <a:p>
            <a:pPr algn="l">
              <a:lnSpc>
                <a:spcPts val="4200"/>
              </a:lnSpc>
            </a:pPr>
            <a:r>
              <a:rPr lang="en-US" sz="3000" b="true">
                <a:solidFill>
                  <a:srgbClr val="000000"/>
                </a:solidFill>
                <a:latin typeface="Arial Bold"/>
                <a:ea typeface="Arial Bold"/>
                <a:cs typeface="Arial Bold"/>
                <a:sym typeface="Arial Bold"/>
              </a:rPr>
              <a:t>1.10 DEMONSTRATE </a:t>
            </a:r>
            <a:r>
              <a:rPr lang="en-US" sz="3000">
                <a:solidFill>
                  <a:srgbClr val="000000"/>
                </a:solidFill>
                <a:latin typeface="Arial"/>
                <a:ea typeface="Arial"/>
                <a:cs typeface="Arial"/>
                <a:sym typeface="Arial"/>
              </a:rPr>
              <a:t>chronological awareness by creating and maintaining timelines to locate personalities, issues and events in their appropriate historical eras.</a:t>
            </a:r>
          </a:p>
        </p:txBody>
      </p:sp>
      <p:sp>
        <p:nvSpPr>
          <p:cNvPr name="TextBox 9" id="9"/>
          <p:cNvSpPr txBox="true"/>
          <p:nvPr/>
        </p:nvSpPr>
        <p:spPr>
          <a:xfrm rot="-5400000">
            <a:off x="-4933883" y="4908550"/>
            <a:ext cx="10458316" cy="469900"/>
          </a:xfrm>
          <a:prstGeom prst="rect">
            <a:avLst/>
          </a:prstGeom>
        </p:spPr>
        <p:txBody>
          <a:bodyPr anchor="t" rtlCol="false" tIns="0" lIns="0" bIns="0" rIns="0">
            <a:spAutoFit/>
          </a:bodyPr>
          <a:lstStyle/>
          <a:p>
            <a:pPr algn="ctr">
              <a:lnSpc>
                <a:spcPts val="3499"/>
              </a:lnSpc>
            </a:pPr>
            <a:r>
              <a:rPr lang="en-US" sz="2499" b="true">
                <a:solidFill>
                  <a:srgbClr val="FFFFFF"/>
                </a:solidFill>
                <a:latin typeface="Arial Bold"/>
                <a:ea typeface="Arial Bold"/>
                <a:cs typeface="Arial Bold"/>
                <a:sym typeface="Arial Bold"/>
              </a:rPr>
              <a:t>Strand Three: The History of Europe and the Wider World</a:t>
            </a: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3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Freeform 6" id="6"/>
          <p:cNvSpPr/>
          <p:nvPr/>
        </p:nvSpPr>
        <p:spPr>
          <a:xfrm flipH="false" flipV="false" rot="0">
            <a:off x="1261241" y="0"/>
            <a:ext cx="14904691" cy="9725311"/>
          </a:xfrm>
          <a:custGeom>
            <a:avLst/>
            <a:gdLst/>
            <a:ahLst/>
            <a:cxnLst/>
            <a:rect r="r" b="b" t="t" l="l"/>
            <a:pathLst>
              <a:path h="9725311" w="14904691">
                <a:moveTo>
                  <a:pt x="0" y="0"/>
                </a:moveTo>
                <a:lnTo>
                  <a:pt x="14904691" y="0"/>
                </a:lnTo>
                <a:lnTo>
                  <a:pt x="14904691" y="9725311"/>
                </a:lnTo>
                <a:lnTo>
                  <a:pt x="0" y="9725311"/>
                </a:lnTo>
                <a:lnTo>
                  <a:pt x="0" y="0"/>
                </a:lnTo>
                <a:close/>
              </a:path>
            </a:pathLst>
          </a:custGeom>
          <a:blipFill>
            <a:blip r:embed="rId2"/>
            <a:stretch>
              <a:fillRect l="0" t="0" r="0" b="0"/>
            </a:stretch>
          </a:blipFill>
        </p:spPr>
      </p:sp>
      <p:sp>
        <p:nvSpPr>
          <p:cNvPr name="TextBox 7" id="7"/>
          <p:cNvSpPr txBox="true"/>
          <p:nvPr/>
        </p:nvSpPr>
        <p:spPr>
          <a:xfrm rot="5400000">
            <a:off x="1255299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Chapter Twenty-Four: Life in Nazi Germany</a:t>
            </a:r>
          </a:p>
        </p:txBody>
      </p:sp>
      <p:sp>
        <p:nvSpPr>
          <p:cNvPr name="TextBox 8" id="8"/>
          <p:cNvSpPr txBox="true"/>
          <p:nvPr/>
        </p:nvSpPr>
        <p:spPr>
          <a:xfrm rot="-5400000">
            <a:off x="-4933883" y="4908550"/>
            <a:ext cx="10458316" cy="469900"/>
          </a:xfrm>
          <a:prstGeom prst="rect">
            <a:avLst/>
          </a:prstGeom>
        </p:spPr>
        <p:txBody>
          <a:bodyPr anchor="t" rtlCol="false" tIns="0" lIns="0" bIns="0" rIns="0">
            <a:spAutoFit/>
          </a:bodyPr>
          <a:lstStyle/>
          <a:p>
            <a:pPr algn="ctr">
              <a:lnSpc>
                <a:spcPts val="3499"/>
              </a:lnSpc>
            </a:pPr>
            <a:r>
              <a:rPr lang="en-US" sz="2499" b="true">
                <a:solidFill>
                  <a:srgbClr val="FFFFFF"/>
                </a:solidFill>
                <a:latin typeface="Arial Bold"/>
                <a:ea typeface="Arial Bold"/>
                <a:cs typeface="Arial Bold"/>
                <a:sym typeface="Arial Bold"/>
              </a:rPr>
              <a:t>Strand Three: The History of Europe and the Wider World</a:t>
            </a:r>
          </a:p>
        </p:txBody>
      </p:sp>
      <p:grpSp>
        <p:nvGrpSpPr>
          <p:cNvPr name="Group 9" id="9"/>
          <p:cNvGrpSpPr/>
          <p:nvPr/>
        </p:nvGrpSpPr>
        <p:grpSpPr>
          <a:xfrm rot="0">
            <a:off x="11383909" y="9739685"/>
            <a:ext cx="5555351" cy="530224"/>
            <a:chOff x="0" y="0"/>
            <a:chExt cx="7407135" cy="706965"/>
          </a:xfrm>
        </p:grpSpPr>
        <p:sp>
          <p:nvSpPr>
            <p:cNvPr name="Freeform 10" id="10"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1" id="11"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2" id="12"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3" id="13"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4" id="14"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TextBox 15" id="15"/>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31.xml><?xml version="1.0" encoding="utf-8"?>
<p:sld xmlns:p="http://schemas.openxmlformats.org/presentationml/2006/main" xmlns:a="http://schemas.openxmlformats.org/drawingml/2006/main" xmlns:r="http://schemas.openxmlformats.org/officeDocument/2006/relationships">
  <p:cSld>
    <p:bg>
      <p:bgPr>
        <a:solidFill>
          <a:srgbClr val="C8E3FB"/>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4977986" y="923925"/>
            <a:ext cx="11780310" cy="8804274"/>
          </a:xfrm>
          <a:prstGeom prst="rect">
            <a:avLst/>
          </a:prstGeom>
        </p:spPr>
        <p:txBody>
          <a:bodyPr anchor="t" rtlCol="false" tIns="0" lIns="0" bIns="0" rIns="0">
            <a:spAutoFit/>
          </a:bodyPr>
          <a:lstStyle/>
          <a:p>
            <a:pPr algn="just">
              <a:lnSpc>
                <a:spcPts val="3500"/>
              </a:lnSpc>
            </a:pPr>
            <a:r>
              <a:rPr lang="en-US" sz="2500">
                <a:solidFill>
                  <a:srgbClr val="000000"/>
                </a:solidFill>
                <a:latin typeface="Arial"/>
                <a:ea typeface="Arial"/>
                <a:cs typeface="Arial"/>
                <a:sym typeface="Arial"/>
              </a:rPr>
              <a:t>Sophie Scholl was born in Forchtenberg, Germany. At the age of 12, she chose to join the girl's wing of the Hitler Youth, the League of German Maidens. Her initial enthusiasm gradually became criticism. After graduating from school in 1940, she became a kindergarten teacher. In spring 1941, she began a six-month spell as a nursery teacher as part of the National Labour Service, which was used to militarise the workforce and indoctrinate it with Nazi ideology. The militaristic regimen there casued her to rethink her understanding of Nazism and to begin practising passive resistance. In 1942, her father served time in prison for making a critical remark to an employee about Hitler. The same year, Sophie enrolled at the University of Munic as a student of biology and philosophy. She made friends with a group of like-minded students through her brother Hans who was also studying there. Calling themselves the White Rose, Hands and his friends adopted a strategy of passive resistance towards the Nazis by writing and publishing leaflets that called for the downfall of National Socialism. When she discovered this, Sophie also joined the White Rose. The group had been horrified by reports of German war crimes on the Eastern Front. Sophie and the other members of the White Rose were arrested by the Gestapo on the 18th February 1943 for distributing their sixth leaflet at the University of Munich. Hans, Sophie and their friend Christoph were found guilty of treason and condemned to death. They were beheaded by guillotine on the 22nd February 1943. </a:t>
            </a:r>
          </a:p>
        </p:txBody>
      </p:sp>
      <p:sp>
        <p:nvSpPr>
          <p:cNvPr name="Freeform 7" id="7"/>
          <p:cNvSpPr/>
          <p:nvPr/>
        </p:nvSpPr>
        <p:spPr>
          <a:xfrm flipH="false" flipV="false" rot="0">
            <a:off x="1028700" y="3516904"/>
            <a:ext cx="3768321" cy="3253191"/>
          </a:xfrm>
          <a:custGeom>
            <a:avLst/>
            <a:gdLst/>
            <a:ahLst/>
            <a:cxnLst/>
            <a:rect r="r" b="b" t="t" l="l"/>
            <a:pathLst>
              <a:path h="3253191" w="3768321">
                <a:moveTo>
                  <a:pt x="0" y="0"/>
                </a:moveTo>
                <a:lnTo>
                  <a:pt x="3768321" y="0"/>
                </a:lnTo>
                <a:lnTo>
                  <a:pt x="3768321" y="3253192"/>
                </a:lnTo>
                <a:lnTo>
                  <a:pt x="0" y="3253192"/>
                </a:lnTo>
                <a:lnTo>
                  <a:pt x="0" y="0"/>
                </a:lnTo>
                <a:close/>
              </a:path>
            </a:pathLst>
          </a:custGeom>
          <a:blipFill>
            <a:blip r:embed="rId2"/>
            <a:stretch>
              <a:fillRect l="-27007" t="-8737" r="-31427" b="0"/>
            </a:stretch>
          </a:blipFill>
        </p:spPr>
      </p:sp>
      <p:sp>
        <p:nvSpPr>
          <p:cNvPr name="TextBox 8" id="8"/>
          <p:cNvSpPr txBox="true"/>
          <p:nvPr/>
        </p:nvSpPr>
        <p:spPr>
          <a:xfrm rot="0">
            <a:off x="1107907" y="-314325"/>
            <a:ext cx="15609955" cy="1530349"/>
          </a:xfrm>
          <a:prstGeom prst="rect">
            <a:avLst/>
          </a:prstGeom>
        </p:spPr>
        <p:txBody>
          <a:bodyPr anchor="t" rtlCol="false" tIns="0" lIns="0" bIns="0" rIns="0">
            <a:spAutoFit/>
          </a:bodyPr>
          <a:lstStyle/>
          <a:p>
            <a:pPr algn="l">
              <a:lnSpc>
                <a:spcPts val="11200"/>
              </a:lnSpc>
            </a:pPr>
            <a:r>
              <a:rPr lang="en-US" sz="8000" b="true">
                <a:solidFill>
                  <a:srgbClr val="004AAD"/>
                </a:solidFill>
                <a:latin typeface="Arial Bold"/>
                <a:ea typeface="Arial Bold"/>
                <a:cs typeface="Arial Bold"/>
                <a:sym typeface="Arial Bold"/>
              </a:rPr>
              <a:t>Sophie Scholl, 1921-1943</a:t>
            </a:r>
          </a:p>
        </p:txBody>
      </p:sp>
      <p:sp>
        <p:nvSpPr>
          <p:cNvPr name="TextBox 9" id="9"/>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sp>
        <p:nvSpPr>
          <p:cNvPr name="TextBox 10" id="10"/>
          <p:cNvSpPr txBox="true"/>
          <p:nvPr/>
        </p:nvSpPr>
        <p:spPr>
          <a:xfrm rot="5400000">
            <a:off x="1255299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Chapter Twenty-Four: Life in Nazi Germany</a:t>
            </a:r>
          </a:p>
        </p:txBody>
      </p:sp>
    </p:spTree>
  </p:cSld>
  <p:clrMapOvr>
    <a:masterClrMapping/>
  </p:clrMapOvr>
</p:sld>
</file>

<file path=ppt/slides/slide3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790575"/>
            <a:ext cx="15609955" cy="1152525"/>
          </a:xfrm>
          <a:prstGeom prst="rect">
            <a:avLst/>
          </a:prstGeom>
        </p:spPr>
        <p:txBody>
          <a:bodyPr anchor="t" rtlCol="false" tIns="0" lIns="0" bIns="0" rIns="0">
            <a:spAutoFit/>
          </a:bodyPr>
          <a:lstStyle/>
          <a:p>
            <a:pPr algn="l">
              <a:lnSpc>
                <a:spcPts val="8400"/>
              </a:lnSpc>
            </a:pPr>
            <a:r>
              <a:rPr lang="en-US" sz="6000" b="true">
                <a:solidFill>
                  <a:srgbClr val="004AAD"/>
                </a:solidFill>
                <a:latin typeface="Arial Bold"/>
                <a:ea typeface="Arial Bold"/>
                <a:cs typeface="Arial Bold"/>
                <a:sym typeface="Arial Bold"/>
              </a:rPr>
              <a:t>Anti-Semitism</a:t>
            </a:r>
          </a:p>
        </p:txBody>
      </p:sp>
      <p:sp>
        <p:nvSpPr>
          <p:cNvPr name="TextBox 7" id="7"/>
          <p:cNvSpPr txBox="true"/>
          <p:nvPr/>
        </p:nvSpPr>
        <p:spPr>
          <a:xfrm rot="0">
            <a:off x="1028700" y="1781175"/>
            <a:ext cx="15609955" cy="8401049"/>
          </a:xfrm>
          <a:prstGeom prst="rect">
            <a:avLst/>
          </a:prstGeom>
        </p:spPr>
        <p:txBody>
          <a:bodyPr anchor="t" rtlCol="false" tIns="0" lIns="0" bIns="0" rIns="0">
            <a:spAutoFit/>
          </a:bodyPr>
          <a:lstStyle/>
          <a:p>
            <a:pPr algn="l" marL="539754" indent="-269877" lvl="1">
              <a:lnSpc>
                <a:spcPts val="4125"/>
              </a:lnSpc>
              <a:buFont typeface="Arial"/>
              <a:buChar char="•"/>
            </a:pPr>
            <a:r>
              <a:rPr lang="en-US" sz="2500">
                <a:solidFill>
                  <a:srgbClr val="000000"/>
                </a:solidFill>
                <a:latin typeface="Arial"/>
                <a:ea typeface="Arial"/>
                <a:cs typeface="Arial"/>
                <a:sym typeface="Arial"/>
              </a:rPr>
              <a:t>For centuries, </a:t>
            </a:r>
            <a:r>
              <a:rPr lang="en-US" b="true" sz="2500">
                <a:solidFill>
                  <a:srgbClr val="000000"/>
                </a:solidFill>
                <a:latin typeface="Arial Bold"/>
                <a:ea typeface="Arial Bold"/>
                <a:cs typeface="Arial Bold"/>
                <a:sym typeface="Arial Bold"/>
              </a:rPr>
              <a:t>Jews</a:t>
            </a:r>
            <a:r>
              <a:rPr lang="en-US" sz="2500">
                <a:solidFill>
                  <a:srgbClr val="000000"/>
                </a:solidFill>
                <a:latin typeface="Arial"/>
                <a:ea typeface="Arial"/>
                <a:cs typeface="Arial"/>
                <a:sym typeface="Arial"/>
              </a:rPr>
              <a:t> have often been perceived as outsiders in </a:t>
            </a:r>
            <a:r>
              <a:rPr lang="en-US" b="true" sz="2500">
                <a:solidFill>
                  <a:srgbClr val="000000"/>
                </a:solidFill>
                <a:latin typeface="Arial Bold"/>
                <a:ea typeface="Arial Bold"/>
                <a:cs typeface="Arial Bold"/>
                <a:sym typeface="Arial Bold"/>
              </a:rPr>
              <a:t>European society</a:t>
            </a:r>
            <a:r>
              <a:rPr lang="en-US" sz="2500">
                <a:solidFill>
                  <a:srgbClr val="000000"/>
                </a:solidFill>
                <a:latin typeface="Arial"/>
                <a:ea typeface="Arial"/>
                <a:cs typeface="Arial"/>
                <a:sym typeface="Arial"/>
              </a:rPr>
              <a:t>. This sentiment can be traced back to events such as the </a:t>
            </a:r>
            <a:r>
              <a:rPr lang="en-US" b="true" sz="2500">
                <a:solidFill>
                  <a:srgbClr val="000000"/>
                </a:solidFill>
                <a:latin typeface="Arial Bold"/>
                <a:ea typeface="Arial Bold"/>
                <a:cs typeface="Arial Bold"/>
                <a:sym typeface="Arial Bold"/>
              </a:rPr>
              <a:t>First Crusades</a:t>
            </a:r>
            <a:r>
              <a:rPr lang="en-US" sz="2500">
                <a:solidFill>
                  <a:srgbClr val="000000"/>
                </a:solidFill>
                <a:latin typeface="Arial"/>
                <a:ea typeface="Arial"/>
                <a:cs typeface="Arial"/>
                <a:sym typeface="Arial"/>
              </a:rPr>
              <a:t>, which occurred between 1096 and 1099. </a:t>
            </a:r>
          </a:p>
          <a:p>
            <a:pPr algn="l" marL="539754" indent="-269877" lvl="1">
              <a:lnSpc>
                <a:spcPts val="4125"/>
              </a:lnSpc>
              <a:buFont typeface="Arial"/>
              <a:buChar char="•"/>
            </a:pPr>
            <a:r>
              <a:rPr lang="en-US" sz="2500">
                <a:solidFill>
                  <a:srgbClr val="000000"/>
                </a:solidFill>
                <a:latin typeface="Arial"/>
                <a:ea typeface="Arial"/>
                <a:cs typeface="Arial"/>
                <a:sym typeface="Arial"/>
              </a:rPr>
              <a:t>By the time of </a:t>
            </a:r>
            <a:r>
              <a:rPr lang="en-US" b="true" sz="2500">
                <a:solidFill>
                  <a:srgbClr val="000000"/>
                </a:solidFill>
                <a:latin typeface="Arial Bold"/>
                <a:ea typeface="Arial Bold"/>
                <a:cs typeface="Arial Bold"/>
                <a:sym typeface="Arial Bold"/>
              </a:rPr>
              <a:t>Nazi Germany</a:t>
            </a:r>
            <a:r>
              <a:rPr lang="en-US" sz="2500">
                <a:solidFill>
                  <a:srgbClr val="000000"/>
                </a:solidFill>
                <a:latin typeface="Arial"/>
                <a:ea typeface="Arial"/>
                <a:cs typeface="Arial"/>
                <a:sym typeface="Arial"/>
              </a:rPr>
              <a:t>, this deeply entrenched prejudice was institutionalized through legislation such as the </a:t>
            </a:r>
            <a:r>
              <a:rPr lang="en-US" b="true" sz="2500">
                <a:solidFill>
                  <a:srgbClr val="000000"/>
                </a:solidFill>
                <a:latin typeface="Arial Bold"/>
                <a:ea typeface="Arial Bold"/>
                <a:cs typeface="Arial Bold"/>
                <a:sym typeface="Arial Bold"/>
              </a:rPr>
              <a:t>Nuremberg Laws</a:t>
            </a:r>
            <a:r>
              <a:rPr lang="en-US" sz="2500">
                <a:solidFill>
                  <a:srgbClr val="000000"/>
                </a:solidFill>
                <a:latin typeface="Arial"/>
                <a:ea typeface="Arial"/>
                <a:cs typeface="Arial"/>
                <a:sym typeface="Arial"/>
              </a:rPr>
              <a:t> in 1935. These laws stripped Jews of numerous rights, including the right to </a:t>
            </a:r>
            <a:r>
              <a:rPr lang="en-US" b="true" sz="2500">
                <a:solidFill>
                  <a:srgbClr val="000000"/>
                </a:solidFill>
                <a:latin typeface="Arial Bold"/>
                <a:ea typeface="Arial Bold"/>
                <a:cs typeface="Arial Bold"/>
                <a:sym typeface="Arial Bold"/>
              </a:rPr>
              <a:t>vote</a:t>
            </a:r>
            <a:r>
              <a:rPr lang="en-US" sz="2500">
                <a:solidFill>
                  <a:srgbClr val="000000"/>
                </a:solidFill>
                <a:latin typeface="Arial"/>
                <a:ea typeface="Arial"/>
                <a:cs typeface="Arial"/>
                <a:sym typeface="Arial"/>
              </a:rPr>
              <a:t>, own </a:t>
            </a:r>
            <a:r>
              <a:rPr lang="en-US" b="true" sz="2500">
                <a:solidFill>
                  <a:srgbClr val="000000"/>
                </a:solidFill>
                <a:latin typeface="Arial Bold"/>
                <a:ea typeface="Arial Bold"/>
                <a:cs typeface="Arial Bold"/>
                <a:sym typeface="Arial Bold"/>
              </a:rPr>
              <a:t>property</a:t>
            </a:r>
            <a:r>
              <a:rPr lang="en-US" sz="2500">
                <a:solidFill>
                  <a:srgbClr val="000000"/>
                </a:solidFill>
                <a:latin typeface="Arial"/>
                <a:ea typeface="Arial"/>
                <a:cs typeface="Arial"/>
                <a:sym typeface="Arial"/>
              </a:rPr>
              <a:t>, occupy certain </a:t>
            </a:r>
            <a:r>
              <a:rPr lang="en-US" b="true" sz="2500">
                <a:solidFill>
                  <a:srgbClr val="000000"/>
                </a:solidFill>
                <a:latin typeface="Arial Bold"/>
                <a:ea typeface="Arial Bold"/>
                <a:cs typeface="Arial Bold"/>
                <a:sym typeface="Arial Bold"/>
              </a:rPr>
              <a:t>professions</a:t>
            </a:r>
            <a:r>
              <a:rPr lang="en-US" sz="2500">
                <a:solidFill>
                  <a:srgbClr val="000000"/>
                </a:solidFill>
                <a:latin typeface="Arial"/>
                <a:ea typeface="Arial"/>
                <a:cs typeface="Arial"/>
                <a:sym typeface="Arial"/>
              </a:rPr>
              <a:t>, and </a:t>
            </a:r>
            <a:r>
              <a:rPr lang="en-US" b="true" sz="2500">
                <a:solidFill>
                  <a:srgbClr val="000000"/>
                </a:solidFill>
                <a:latin typeface="Arial Bold"/>
                <a:ea typeface="Arial Bold"/>
                <a:cs typeface="Arial Bold"/>
                <a:sym typeface="Arial Bold"/>
              </a:rPr>
              <a:t>marry non-Jewish citizens</a:t>
            </a:r>
            <a:r>
              <a:rPr lang="en-US" sz="2500">
                <a:solidFill>
                  <a:srgbClr val="000000"/>
                </a:solidFill>
                <a:latin typeface="Arial"/>
                <a:ea typeface="Arial"/>
                <a:cs typeface="Arial"/>
                <a:sym typeface="Arial"/>
              </a:rPr>
              <a:t>.</a:t>
            </a:r>
          </a:p>
          <a:p>
            <a:pPr algn="l" marL="539754" indent="-269877" lvl="1">
              <a:lnSpc>
                <a:spcPts val="4125"/>
              </a:lnSpc>
              <a:buFont typeface="Arial"/>
              <a:buChar char="•"/>
            </a:pPr>
            <a:r>
              <a:rPr lang="en-US" sz="2500">
                <a:solidFill>
                  <a:srgbClr val="000000"/>
                </a:solidFill>
                <a:latin typeface="Arial"/>
                <a:ea typeface="Arial"/>
                <a:cs typeface="Arial"/>
                <a:sym typeface="Arial"/>
              </a:rPr>
              <a:t>The </a:t>
            </a:r>
            <a:r>
              <a:rPr lang="en-US" b="true" sz="2500">
                <a:solidFill>
                  <a:srgbClr val="000000"/>
                </a:solidFill>
                <a:latin typeface="Arial Bold"/>
                <a:ea typeface="Arial Bold"/>
                <a:cs typeface="Arial Bold"/>
                <a:sym typeface="Arial Bold"/>
              </a:rPr>
              <a:t>Nazi party</a:t>
            </a:r>
            <a:r>
              <a:rPr lang="en-US" sz="2500">
                <a:solidFill>
                  <a:srgbClr val="000000"/>
                </a:solidFill>
                <a:latin typeface="Arial"/>
                <a:ea typeface="Arial"/>
                <a:cs typeface="Arial"/>
                <a:sym typeface="Arial"/>
              </a:rPr>
              <a:t>, driven by a pernicious ideology, positioned </a:t>
            </a:r>
            <a:r>
              <a:rPr lang="en-US" b="true" sz="2500">
                <a:solidFill>
                  <a:srgbClr val="000000"/>
                </a:solidFill>
                <a:latin typeface="Arial Bold"/>
                <a:ea typeface="Arial Bold"/>
                <a:cs typeface="Arial Bold"/>
                <a:sym typeface="Arial Bold"/>
              </a:rPr>
              <a:t>Germans</a:t>
            </a:r>
            <a:r>
              <a:rPr lang="en-US" sz="2500">
                <a:solidFill>
                  <a:srgbClr val="000000"/>
                </a:solidFill>
                <a:latin typeface="Arial"/>
                <a:ea typeface="Arial"/>
                <a:cs typeface="Arial"/>
                <a:sym typeface="Arial"/>
              </a:rPr>
              <a:t> and other </a:t>
            </a:r>
            <a:r>
              <a:rPr lang="en-US" b="true" sz="2500">
                <a:solidFill>
                  <a:srgbClr val="000000"/>
                </a:solidFill>
                <a:latin typeface="Arial Bold"/>
                <a:ea typeface="Arial Bold"/>
                <a:cs typeface="Arial Bold"/>
                <a:sym typeface="Arial Bold"/>
              </a:rPr>
              <a:t>Nordic peoples</a:t>
            </a:r>
            <a:r>
              <a:rPr lang="en-US" sz="2500">
                <a:solidFill>
                  <a:srgbClr val="000000"/>
                </a:solidFill>
                <a:latin typeface="Arial"/>
                <a:ea typeface="Arial"/>
                <a:cs typeface="Arial"/>
                <a:sym typeface="Arial"/>
              </a:rPr>
              <a:t> as the '</a:t>
            </a:r>
            <a:r>
              <a:rPr lang="en-US" b="true" sz="2500">
                <a:solidFill>
                  <a:srgbClr val="000000"/>
                </a:solidFill>
                <a:latin typeface="Arial Bold"/>
                <a:ea typeface="Arial Bold"/>
                <a:cs typeface="Arial Bold"/>
                <a:sym typeface="Arial Bold"/>
              </a:rPr>
              <a:t>master race</a:t>
            </a:r>
            <a:r>
              <a:rPr lang="en-US" sz="2500">
                <a:solidFill>
                  <a:srgbClr val="000000"/>
                </a:solidFill>
                <a:latin typeface="Arial"/>
                <a:ea typeface="Arial"/>
                <a:cs typeface="Arial"/>
                <a:sym typeface="Arial"/>
              </a:rPr>
              <a:t>' or </a:t>
            </a:r>
            <a:r>
              <a:rPr lang="en-US" b="true" sz="2500">
                <a:solidFill>
                  <a:srgbClr val="000000"/>
                </a:solidFill>
                <a:latin typeface="Arial Bold"/>
                <a:ea typeface="Arial Bold"/>
                <a:cs typeface="Arial Bold"/>
                <a:sym typeface="Arial Bold"/>
              </a:rPr>
              <a:t>Aryans</a:t>
            </a:r>
            <a:r>
              <a:rPr lang="en-US" sz="2500">
                <a:solidFill>
                  <a:srgbClr val="000000"/>
                </a:solidFill>
                <a:latin typeface="Arial"/>
                <a:ea typeface="Arial"/>
                <a:cs typeface="Arial"/>
                <a:sym typeface="Arial"/>
              </a:rPr>
              <a:t>, deeming Jews and other minority groups as inferior.</a:t>
            </a:r>
          </a:p>
          <a:p>
            <a:pPr algn="l" marL="539754" indent="-269877" lvl="1">
              <a:lnSpc>
                <a:spcPts val="4125"/>
              </a:lnSpc>
              <a:buFont typeface="Arial"/>
              <a:buChar char="•"/>
            </a:pPr>
            <a:r>
              <a:rPr lang="en-US" sz="2500">
                <a:solidFill>
                  <a:srgbClr val="000000"/>
                </a:solidFill>
                <a:latin typeface="Arial"/>
                <a:ea typeface="Arial"/>
                <a:cs typeface="Arial"/>
                <a:sym typeface="Arial"/>
              </a:rPr>
              <a:t>In an effort to further isolate and stigmatize them, Jews were compelled to wear the </a:t>
            </a:r>
            <a:r>
              <a:rPr lang="en-US" b="true" sz="2500">
                <a:solidFill>
                  <a:srgbClr val="000000"/>
                </a:solidFill>
                <a:latin typeface="Arial Bold"/>
                <a:ea typeface="Arial Bold"/>
                <a:cs typeface="Arial Bold"/>
                <a:sym typeface="Arial Bold"/>
              </a:rPr>
              <a:t>Star of David</a:t>
            </a:r>
            <a:r>
              <a:rPr lang="en-US" sz="2500">
                <a:solidFill>
                  <a:srgbClr val="000000"/>
                </a:solidFill>
                <a:latin typeface="Arial"/>
                <a:ea typeface="Arial"/>
                <a:cs typeface="Arial"/>
                <a:sym typeface="Arial"/>
              </a:rPr>
              <a:t>, making them instantly recognizable, and were often relegated to living in confined </a:t>
            </a:r>
            <a:r>
              <a:rPr lang="en-US" b="true" sz="2500">
                <a:solidFill>
                  <a:srgbClr val="000000"/>
                </a:solidFill>
                <a:latin typeface="Arial Bold"/>
                <a:ea typeface="Arial Bold"/>
                <a:cs typeface="Arial Bold"/>
                <a:sym typeface="Arial Bold"/>
              </a:rPr>
              <a:t>ghettos</a:t>
            </a:r>
            <a:r>
              <a:rPr lang="en-US" sz="2500">
                <a:solidFill>
                  <a:srgbClr val="000000"/>
                </a:solidFill>
                <a:latin typeface="Arial"/>
                <a:ea typeface="Arial"/>
                <a:cs typeface="Arial"/>
                <a:sym typeface="Arial"/>
              </a:rPr>
              <a:t>.</a:t>
            </a:r>
          </a:p>
          <a:p>
            <a:pPr algn="l" marL="539754" indent="-269877" lvl="1">
              <a:lnSpc>
                <a:spcPts val="4125"/>
              </a:lnSpc>
              <a:buFont typeface="Arial"/>
              <a:buChar char="•"/>
            </a:pPr>
            <a:r>
              <a:rPr lang="en-US" sz="2500">
                <a:solidFill>
                  <a:srgbClr val="000000"/>
                </a:solidFill>
                <a:latin typeface="Arial"/>
                <a:ea typeface="Arial"/>
                <a:cs typeface="Arial"/>
                <a:sym typeface="Arial"/>
              </a:rPr>
              <a:t>As Hitler's regime progressed, the treatment of Jews progressively worsened. This degradation reached a notorious peak during the "</a:t>
            </a:r>
            <a:r>
              <a:rPr lang="en-US" b="true" sz="2500">
                <a:solidFill>
                  <a:srgbClr val="000000"/>
                </a:solidFill>
                <a:latin typeface="Arial Bold"/>
                <a:ea typeface="Arial Bold"/>
                <a:cs typeface="Arial Bold"/>
                <a:sym typeface="Arial Bold"/>
              </a:rPr>
              <a:t>Night of the Broken Glass</a:t>
            </a:r>
            <a:r>
              <a:rPr lang="en-US" sz="2500">
                <a:solidFill>
                  <a:srgbClr val="000000"/>
                </a:solidFill>
                <a:latin typeface="Arial"/>
                <a:ea typeface="Arial"/>
                <a:cs typeface="Arial"/>
                <a:sym typeface="Arial"/>
              </a:rPr>
              <a:t>," or </a:t>
            </a:r>
            <a:r>
              <a:rPr lang="en-US" b="true" sz="2500">
                <a:solidFill>
                  <a:srgbClr val="000000"/>
                </a:solidFill>
                <a:latin typeface="Arial Bold"/>
                <a:ea typeface="Arial Bold"/>
                <a:cs typeface="Arial Bold"/>
                <a:sym typeface="Arial Bold"/>
              </a:rPr>
              <a:t>Kristallnacht</a:t>
            </a:r>
            <a:r>
              <a:rPr lang="en-US" sz="2500">
                <a:solidFill>
                  <a:srgbClr val="000000"/>
                </a:solidFill>
                <a:latin typeface="Arial"/>
                <a:ea typeface="Arial"/>
                <a:cs typeface="Arial"/>
                <a:sym typeface="Arial"/>
              </a:rPr>
              <a:t>, a violent episode in which </a:t>
            </a:r>
            <a:r>
              <a:rPr lang="en-US" b="true" sz="2500">
                <a:solidFill>
                  <a:srgbClr val="000000"/>
                </a:solidFill>
                <a:latin typeface="Arial Bold"/>
                <a:ea typeface="Arial Bold"/>
                <a:cs typeface="Arial Bold"/>
                <a:sym typeface="Arial Bold"/>
              </a:rPr>
              <a:t>Jewish properties</a:t>
            </a:r>
            <a:r>
              <a:rPr lang="en-US" sz="2500">
                <a:solidFill>
                  <a:srgbClr val="000000"/>
                </a:solidFill>
                <a:latin typeface="Arial"/>
                <a:ea typeface="Arial"/>
                <a:cs typeface="Arial"/>
                <a:sym typeface="Arial"/>
              </a:rPr>
              <a:t> were destroyed, 100 Jews were brutally killed, and countless others were sent to </a:t>
            </a:r>
            <a:r>
              <a:rPr lang="en-US" b="true" sz="2500">
                <a:solidFill>
                  <a:srgbClr val="000000"/>
                </a:solidFill>
                <a:latin typeface="Arial Bold"/>
                <a:ea typeface="Arial Bold"/>
                <a:cs typeface="Arial Bold"/>
                <a:sym typeface="Arial Bold"/>
              </a:rPr>
              <a:t>concentration camps</a:t>
            </a:r>
            <a:r>
              <a:rPr lang="en-US" sz="2500">
                <a:solidFill>
                  <a:srgbClr val="000000"/>
                </a:solidFill>
                <a:latin typeface="Arial"/>
                <a:ea typeface="Arial"/>
                <a:cs typeface="Arial"/>
                <a:sym typeface="Arial"/>
              </a:rPr>
              <a:t>.</a:t>
            </a:r>
          </a:p>
          <a:p>
            <a:pPr algn="l" marL="539754" indent="-269877" lvl="1">
              <a:lnSpc>
                <a:spcPts val="4125"/>
              </a:lnSpc>
              <a:buFont typeface="Arial"/>
              <a:buChar char="•"/>
            </a:pPr>
            <a:r>
              <a:rPr lang="en-US" sz="2500">
                <a:solidFill>
                  <a:srgbClr val="000000"/>
                </a:solidFill>
                <a:latin typeface="Arial"/>
                <a:ea typeface="Arial"/>
                <a:cs typeface="Arial"/>
                <a:sym typeface="Arial"/>
              </a:rPr>
              <a:t>Notable figures, like physicist </a:t>
            </a:r>
            <a:r>
              <a:rPr lang="en-US" b="true" sz="2500">
                <a:solidFill>
                  <a:srgbClr val="000000"/>
                </a:solidFill>
                <a:latin typeface="Arial Bold"/>
                <a:ea typeface="Arial Bold"/>
                <a:cs typeface="Arial Bold"/>
                <a:sym typeface="Arial Bold"/>
              </a:rPr>
              <a:t>Albert Einstein</a:t>
            </a:r>
            <a:r>
              <a:rPr lang="en-US" sz="2500">
                <a:solidFill>
                  <a:srgbClr val="000000"/>
                </a:solidFill>
                <a:latin typeface="Arial"/>
                <a:ea typeface="Arial"/>
                <a:cs typeface="Arial"/>
                <a:sym typeface="Arial"/>
              </a:rPr>
              <a:t>, opted to flee the country in search of safety. Kristallnacht stands as a harrowing precursor to the atrocities that the Jewish community would endure throughout </a:t>
            </a:r>
            <a:r>
              <a:rPr lang="en-US" b="true" sz="2500">
                <a:solidFill>
                  <a:srgbClr val="000000"/>
                </a:solidFill>
                <a:latin typeface="Arial Bold"/>
                <a:ea typeface="Arial Bold"/>
                <a:cs typeface="Arial Bold"/>
                <a:sym typeface="Arial Bold"/>
              </a:rPr>
              <a:t>World War II</a:t>
            </a:r>
            <a:r>
              <a:rPr lang="en-US" sz="2500">
                <a:solidFill>
                  <a:srgbClr val="000000"/>
                </a:solidFill>
                <a:latin typeface="Arial"/>
                <a:ea typeface="Arial"/>
                <a:cs typeface="Arial"/>
                <a:sym typeface="Arial"/>
              </a:rPr>
              <a:t>.</a:t>
            </a:r>
          </a:p>
        </p:txBody>
      </p:sp>
      <p:sp>
        <p:nvSpPr>
          <p:cNvPr name="TextBox 8" id="8"/>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sp>
        <p:nvSpPr>
          <p:cNvPr name="TextBox 9" id="9"/>
          <p:cNvSpPr txBox="true"/>
          <p:nvPr/>
        </p:nvSpPr>
        <p:spPr>
          <a:xfrm rot="5400000">
            <a:off x="1255299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Chapter Twenty-Four: Life in Nazi Germany</a:t>
            </a: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3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790575"/>
            <a:ext cx="15609955" cy="1152525"/>
          </a:xfrm>
          <a:prstGeom prst="rect">
            <a:avLst/>
          </a:prstGeom>
        </p:spPr>
        <p:txBody>
          <a:bodyPr anchor="t" rtlCol="false" tIns="0" lIns="0" bIns="0" rIns="0">
            <a:spAutoFit/>
          </a:bodyPr>
          <a:lstStyle/>
          <a:p>
            <a:pPr algn="l">
              <a:lnSpc>
                <a:spcPts val="8400"/>
              </a:lnSpc>
            </a:pPr>
            <a:r>
              <a:rPr lang="en-US" sz="6000" b="true">
                <a:solidFill>
                  <a:srgbClr val="004AAD"/>
                </a:solidFill>
                <a:latin typeface="Arial Bold"/>
                <a:ea typeface="Arial Bold"/>
                <a:cs typeface="Arial Bold"/>
                <a:sym typeface="Arial Bold"/>
              </a:rPr>
              <a:t>Checkpoint pg. 313 (Artefact, 2nd Edition)</a:t>
            </a:r>
          </a:p>
        </p:txBody>
      </p:sp>
      <p:sp>
        <p:nvSpPr>
          <p:cNvPr name="TextBox 7" id="7"/>
          <p:cNvSpPr txBox="true"/>
          <p:nvPr/>
        </p:nvSpPr>
        <p:spPr>
          <a:xfrm rot="0">
            <a:off x="1028700" y="1819275"/>
            <a:ext cx="15609955" cy="3248025"/>
          </a:xfrm>
          <a:prstGeom prst="rect">
            <a:avLst/>
          </a:prstGeom>
        </p:spPr>
        <p:txBody>
          <a:bodyPr anchor="t" rtlCol="false" tIns="0" lIns="0" bIns="0" rIns="0">
            <a:spAutoFit/>
          </a:bodyPr>
          <a:lstStyle/>
          <a:p>
            <a:pPr algn="l" marL="647702" indent="-323851" lvl="1">
              <a:lnSpc>
                <a:spcPts val="4200"/>
              </a:lnSpc>
              <a:buAutoNum type="arabicPeriod" startAt="1"/>
            </a:pPr>
            <a:r>
              <a:rPr lang="en-US" sz="3000">
                <a:solidFill>
                  <a:srgbClr val="0DA33B"/>
                </a:solidFill>
                <a:latin typeface="Arial"/>
                <a:ea typeface="Arial"/>
                <a:cs typeface="Arial"/>
                <a:sym typeface="Arial"/>
              </a:rPr>
              <a:t>What role did Joseph Goebbels play in Nazi propaganda?</a:t>
            </a:r>
          </a:p>
          <a:p>
            <a:pPr algn="l" marL="647702" indent="-323851" lvl="1">
              <a:lnSpc>
                <a:spcPts val="4200"/>
              </a:lnSpc>
              <a:buAutoNum type="arabicPeriod" startAt="1"/>
            </a:pPr>
            <a:r>
              <a:rPr lang="en-US" sz="3000">
                <a:solidFill>
                  <a:srgbClr val="0DA33B"/>
                </a:solidFill>
                <a:latin typeface="Arial"/>
                <a:ea typeface="Arial"/>
                <a:cs typeface="Arial"/>
                <a:sym typeface="Arial"/>
              </a:rPr>
              <a:t>What were the Nuremberg Rallies?</a:t>
            </a:r>
          </a:p>
          <a:p>
            <a:pPr algn="l" marL="647702" indent="-323851" lvl="1">
              <a:lnSpc>
                <a:spcPts val="4200"/>
              </a:lnSpc>
              <a:buAutoNum type="arabicPeriod" startAt="1"/>
            </a:pPr>
            <a:r>
              <a:rPr lang="en-US" sz="3000">
                <a:solidFill>
                  <a:srgbClr val="0DA33B"/>
                </a:solidFill>
                <a:latin typeface="Arial"/>
                <a:ea typeface="Arial"/>
                <a:cs typeface="Arial"/>
                <a:sym typeface="Arial"/>
              </a:rPr>
              <a:t>What was the Gestapo?</a:t>
            </a:r>
          </a:p>
          <a:p>
            <a:pPr algn="l" marL="647702" indent="-323851" lvl="1">
              <a:lnSpc>
                <a:spcPts val="4200"/>
              </a:lnSpc>
              <a:buAutoNum type="arabicPeriod" startAt="1"/>
            </a:pPr>
            <a:r>
              <a:rPr lang="en-US" sz="3000">
                <a:solidFill>
                  <a:srgbClr val="0DA33B"/>
                </a:solidFill>
                <a:latin typeface="Arial"/>
                <a:ea typeface="Arial"/>
                <a:cs typeface="Arial"/>
                <a:sym typeface="Arial"/>
              </a:rPr>
              <a:t>How was terror used to ensure Nazi control of Germany? Give two examples.</a:t>
            </a:r>
          </a:p>
          <a:p>
            <a:pPr algn="l" marL="647702" indent="-323851" lvl="1">
              <a:lnSpc>
                <a:spcPts val="4200"/>
              </a:lnSpc>
              <a:buAutoNum type="arabicPeriod" startAt="1"/>
            </a:pPr>
            <a:r>
              <a:rPr lang="en-US" sz="3000">
                <a:solidFill>
                  <a:srgbClr val="0DA33B"/>
                </a:solidFill>
                <a:latin typeface="Arial"/>
                <a:ea typeface="Arial"/>
                <a:cs typeface="Arial"/>
                <a:sym typeface="Arial"/>
              </a:rPr>
              <a:t>What was the Nuremberg Laws? How did they affect Jews living in Germany?</a:t>
            </a:r>
          </a:p>
          <a:p>
            <a:pPr algn="l" marL="647702" indent="-323851" lvl="1">
              <a:lnSpc>
                <a:spcPts val="4200"/>
              </a:lnSpc>
              <a:buAutoNum type="arabicPeriod" startAt="1"/>
            </a:pPr>
            <a:r>
              <a:rPr lang="en-US" sz="3000">
                <a:solidFill>
                  <a:srgbClr val="0DA33B"/>
                </a:solidFill>
                <a:latin typeface="Arial"/>
                <a:ea typeface="Arial"/>
                <a:cs typeface="Arial"/>
                <a:sym typeface="Arial"/>
              </a:rPr>
              <a:t>What was Kristallnacht?</a:t>
            </a:r>
          </a:p>
        </p:txBody>
      </p:sp>
      <p:sp>
        <p:nvSpPr>
          <p:cNvPr name="TextBox 8" id="8"/>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sp>
        <p:nvSpPr>
          <p:cNvPr name="TextBox 9" id="9"/>
          <p:cNvSpPr txBox="true"/>
          <p:nvPr/>
        </p:nvSpPr>
        <p:spPr>
          <a:xfrm rot="5400000">
            <a:off x="1255299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Chapter Twenty-Four: Life in Nazi Germany</a:t>
            </a: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3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790575"/>
            <a:ext cx="15609955" cy="1152525"/>
          </a:xfrm>
          <a:prstGeom prst="rect">
            <a:avLst/>
          </a:prstGeom>
        </p:spPr>
        <p:txBody>
          <a:bodyPr anchor="t" rtlCol="false" tIns="0" lIns="0" bIns="0" rIns="0">
            <a:spAutoFit/>
          </a:bodyPr>
          <a:lstStyle/>
          <a:p>
            <a:pPr algn="l">
              <a:lnSpc>
                <a:spcPts val="8400"/>
              </a:lnSpc>
            </a:pPr>
            <a:r>
              <a:rPr lang="en-US" sz="6000" b="true">
                <a:solidFill>
                  <a:srgbClr val="004AAD"/>
                </a:solidFill>
                <a:latin typeface="Arial Bold"/>
                <a:ea typeface="Arial Bold"/>
                <a:cs typeface="Arial Bold"/>
                <a:sym typeface="Arial Bold"/>
              </a:rPr>
              <a:t>Checkpoint pg. 313 (Artefact, 2nd Edition)</a:t>
            </a:r>
          </a:p>
        </p:txBody>
      </p:sp>
      <p:sp>
        <p:nvSpPr>
          <p:cNvPr name="TextBox 7" id="7"/>
          <p:cNvSpPr txBox="true"/>
          <p:nvPr/>
        </p:nvSpPr>
        <p:spPr>
          <a:xfrm rot="0">
            <a:off x="1217897" y="1993747"/>
            <a:ext cx="15609955" cy="6439535"/>
          </a:xfrm>
          <a:prstGeom prst="rect">
            <a:avLst/>
          </a:prstGeom>
        </p:spPr>
        <p:txBody>
          <a:bodyPr anchor="t" rtlCol="false" tIns="0" lIns="0" bIns="0" rIns="0">
            <a:spAutoFit/>
          </a:bodyPr>
          <a:lstStyle/>
          <a:p>
            <a:pPr algn="l" marL="561344" indent="-280672" lvl="1">
              <a:lnSpc>
                <a:spcPts val="3640"/>
              </a:lnSpc>
              <a:buAutoNum type="arabicPeriod" startAt="1"/>
            </a:pPr>
            <a:r>
              <a:rPr lang="en-US" sz="2600" spc="10">
                <a:solidFill>
                  <a:srgbClr val="000000"/>
                </a:solidFill>
                <a:latin typeface="Arial"/>
                <a:ea typeface="Arial"/>
                <a:cs typeface="Arial"/>
                <a:sym typeface="Arial"/>
              </a:rPr>
              <a:t>Joseph Goebbels’ role was as Minister for National Enlightenment and Propaganda; he was in complete control of the press, radio, cinemas, theatres and art. </a:t>
            </a:r>
          </a:p>
          <a:p>
            <a:pPr algn="l" marL="561344" indent="-280672" lvl="1">
              <a:lnSpc>
                <a:spcPts val="3640"/>
              </a:lnSpc>
              <a:buAutoNum type="arabicPeriod" startAt="1"/>
            </a:pPr>
            <a:r>
              <a:rPr lang="en-US" sz="2600" spc="10">
                <a:solidFill>
                  <a:srgbClr val="000000"/>
                </a:solidFill>
                <a:latin typeface="Arial"/>
                <a:ea typeface="Arial"/>
                <a:cs typeface="Arial"/>
                <a:sym typeface="Arial"/>
              </a:rPr>
              <a:t>The Nuremberg Rallies were party rallies held in Nuremberg, Bavaria each year. Different themes were promoted each year. </a:t>
            </a:r>
          </a:p>
          <a:p>
            <a:pPr algn="l" marL="561344" indent="-280672" lvl="1">
              <a:lnSpc>
                <a:spcPts val="3640"/>
              </a:lnSpc>
              <a:buAutoNum type="arabicPeriod" startAt="1"/>
            </a:pPr>
            <a:r>
              <a:rPr lang="en-US" sz="2600" spc="10">
                <a:solidFill>
                  <a:srgbClr val="000000"/>
                </a:solidFill>
                <a:latin typeface="Arial"/>
                <a:ea typeface="Arial"/>
                <a:cs typeface="Arial"/>
                <a:sym typeface="Arial"/>
              </a:rPr>
              <a:t>The Gestapo were the secret police set up by Hermann Göring and led by Heinrich Himmler. </a:t>
            </a:r>
          </a:p>
          <a:p>
            <a:pPr algn="l" marL="561344" indent="-280672" lvl="1">
              <a:lnSpc>
                <a:spcPts val="3640"/>
              </a:lnSpc>
              <a:buAutoNum type="arabicPeriod" startAt="1"/>
            </a:pPr>
            <a:r>
              <a:rPr lang="en-US" sz="2600" spc="10">
                <a:solidFill>
                  <a:srgbClr val="000000"/>
                </a:solidFill>
                <a:latin typeface="Arial"/>
                <a:ea typeface="Arial"/>
                <a:cs typeface="Arial"/>
                <a:sym typeface="Arial"/>
              </a:rPr>
              <a:t>Terror was used to ensure Nazi control of Germany by sending critics of the regime or anyone considered undesirable to forced labour camps. The SS killed the leaders of the SA in an event known as the Night of the Long Knives because Hitler felt they were a threat to him. </a:t>
            </a:r>
          </a:p>
          <a:p>
            <a:pPr algn="l" marL="561344" indent="-280672" lvl="1">
              <a:lnSpc>
                <a:spcPts val="3640"/>
              </a:lnSpc>
              <a:buAutoNum type="arabicPeriod" startAt="1"/>
            </a:pPr>
            <a:r>
              <a:rPr lang="en-US" sz="2600">
                <a:solidFill>
                  <a:srgbClr val="000000"/>
                </a:solidFill>
                <a:latin typeface="Arial"/>
                <a:ea typeface="Arial"/>
                <a:cs typeface="Arial"/>
                <a:sym typeface="Arial"/>
              </a:rPr>
              <a:t>The Nuremberg Laws were laws made in 1935 for ‘the protection of German blood and honour’. They affected the lives of Jews living in Germany because they removed the rights of Jews, e.g. to be German citizens, to vote, to marry non-Jewish citizens and to hold various jobs. </a:t>
            </a:r>
          </a:p>
          <a:p>
            <a:pPr algn="l" marL="561344" indent="-280672" lvl="1">
              <a:lnSpc>
                <a:spcPts val="3640"/>
              </a:lnSpc>
              <a:buAutoNum type="arabicPeriod" startAt="1"/>
            </a:pPr>
            <a:r>
              <a:rPr lang="en-US" sz="2600">
                <a:solidFill>
                  <a:srgbClr val="000000"/>
                </a:solidFill>
                <a:latin typeface="Arial"/>
                <a:ea typeface="Arial"/>
                <a:cs typeface="Arial"/>
                <a:sym typeface="Arial"/>
              </a:rPr>
              <a:t>Kristallnacht, also called the Night of the Broken Glass, took place in November 1938 when thousands of Jewish buildings (e.g. businesses and synagogues) were destroyed and at least 100 Jews were killed</a:t>
            </a:r>
          </a:p>
        </p:txBody>
      </p:sp>
      <p:sp>
        <p:nvSpPr>
          <p:cNvPr name="TextBox 8" id="8"/>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sp>
        <p:nvSpPr>
          <p:cNvPr name="TextBox 9" id="9"/>
          <p:cNvSpPr txBox="true"/>
          <p:nvPr/>
        </p:nvSpPr>
        <p:spPr>
          <a:xfrm rot="5400000">
            <a:off x="1255299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Chapter Twenty-Four: Life in Nazi Germany</a:t>
            </a: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3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0" y="9613901"/>
            <a:ext cx="12149667" cy="673099"/>
          </a:xfrm>
          <a:prstGeom prst="rect">
            <a:avLst/>
          </a:prstGeom>
        </p:spPr>
        <p:txBody>
          <a:bodyPr anchor="t" rtlCol="false" tIns="0" lIns="0" bIns="0" rIns="0">
            <a:spAutoFit/>
          </a:bodyPr>
          <a:lstStyle/>
          <a:p>
            <a:pPr algn="ctr">
              <a:lnSpc>
                <a:spcPts val="4900"/>
              </a:lnSpc>
            </a:pPr>
            <a:r>
              <a:rPr lang="en-US" sz="3500" b="true">
                <a:solidFill>
                  <a:srgbClr val="004AAD"/>
                </a:solidFill>
                <a:latin typeface="Arial Bold"/>
                <a:ea typeface="Arial Bold"/>
                <a:cs typeface="Arial Bold"/>
                <a:sym typeface="Arial Bold"/>
              </a:rPr>
              <a:t>Strand Three: The History of Europe and the Wider World</a:t>
            </a:r>
          </a:p>
        </p:txBody>
      </p:sp>
      <p:sp>
        <p:nvSpPr>
          <p:cNvPr name="TextBox 4" id="4"/>
          <p:cNvSpPr txBox="true"/>
          <p:nvPr/>
        </p:nvSpPr>
        <p:spPr>
          <a:xfrm rot="0">
            <a:off x="351814" y="3372159"/>
            <a:ext cx="17584390" cy="1704977"/>
          </a:xfrm>
          <a:prstGeom prst="rect">
            <a:avLst/>
          </a:prstGeom>
        </p:spPr>
        <p:txBody>
          <a:bodyPr anchor="t" rtlCol="false" tIns="0" lIns="0" bIns="0" rIns="0">
            <a:spAutoFit/>
          </a:bodyPr>
          <a:lstStyle/>
          <a:p>
            <a:pPr algn="ctr">
              <a:lnSpc>
                <a:spcPts val="12599"/>
              </a:lnSpc>
            </a:pPr>
            <a:r>
              <a:rPr lang="en-US" b="true" sz="8999" spc="404">
                <a:solidFill>
                  <a:srgbClr val="004AAD"/>
                </a:solidFill>
                <a:latin typeface="Arial Bold"/>
                <a:ea typeface="Arial Bold"/>
                <a:cs typeface="Arial Bold"/>
                <a:sym typeface="Arial Bold"/>
              </a:rPr>
              <a:t>24.4: SUMMARY</a:t>
            </a:r>
          </a:p>
        </p:txBody>
      </p:sp>
      <p:sp>
        <p:nvSpPr>
          <p:cNvPr name="TextBox 5" id="5"/>
          <p:cNvSpPr txBox="true"/>
          <p:nvPr/>
        </p:nvSpPr>
        <p:spPr>
          <a:xfrm rot="0">
            <a:off x="351814" y="3753159"/>
            <a:ext cx="17584398" cy="1323975"/>
          </a:xfrm>
          <a:prstGeom prst="rect">
            <a:avLst/>
          </a:prstGeom>
        </p:spPr>
        <p:txBody>
          <a:bodyPr anchor="t" rtlCol="false" tIns="0" lIns="0" bIns="0" rIns="0">
            <a:spAutoFit/>
          </a:bodyPr>
          <a:lstStyle/>
          <a:p>
            <a:pPr algn="ctr">
              <a:lnSpc>
                <a:spcPts val="10349"/>
              </a:lnSpc>
            </a:pPr>
            <a:r>
              <a:rPr lang="en-US" sz="8999" spc="2699">
                <a:solidFill>
                  <a:srgbClr val="FFFFFF"/>
                </a:solidFill>
                <a:latin typeface="Daydream"/>
                <a:ea typeface="Daydream"/>
                <a:cs typeface="Daydream"/>
                <a:sym typeface="Daydream"/>
              </a:rPr>
              <a:t>24.4: summary</a:t>
            </a:r>
          </a:p>
        </p:txBody>
      </p:sp>
      <p:sp>
        <p:nvSpPr>
          <p:cNvPr name="TextBox 6" id="6"/>
          <p:cNvSpPr txBox="true"/>
          <p:nvPr/>
        </p:nvSpPr>
        <p:spPr>
          <a:xfrm rot="0">
            <a:off x="15535564" y="-14772"/>
            <a:ext cx="2306958" cy="591277"/>
          </a:xfrm>
          <a:prstGeom prst="rect">
            <a:avLst/>
          </a:prstGeom>
        </p:spPr>
        <p:txBody>
          <a:bodyPr anchor="t" rtlCol="false" tIns="0" lIns="0" bIns="0" rIns="0">
            <a:spAutoFit/>
          </a:bodyPr>
          <a:lstStyle/>
          <a:p>
            <a:pPr algn="r">
              <a:lnSpc>
                <a:spcPts val="4206"/>
              </a:lnSpc>
            </a:pPr>
            <a:r>
              <a:rPr lang="en-US" b="true" sz="3004">
                <a:solidFill>
                  <a:srgbClr val="FFFFFF"/>
                </a:solidFill>
                <a:latin typeface="Old Standard Bold"/>
                <a:ea typeface="Old Standard Bold"/>
                <a:cs typeface="Old Standard Bold"/>
                <a:sym typeface="Old Standard Bold"/>
              </a:rPr>
              <a:t>Chapter 24</a:t>
            </a:r>
          </a:p>
        </p:txBody>
      </p:sp>
      <p:sp>
        <p:nvSpPr>
          <p:cNvPr name="TextBox 7" id="7"/>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b="true">
                <a:solidFill>
                  <a:srgbClr val="FFFFFF"/>
                </a:solidFill>
                <a:latin typeface="Old Standard Bold"/>
                <a:ea typeface="Old Standard Bold"/>
                <a:cs typeface="Old Standard Bold"/>
                <a:sym typeface="Old Standard Bold"/>
              </a:rPr>
              <a:t>1920-1939</a:t>
            </a:r>
          </a:p>
        </p:txBody>
      </p:sp>
      <p:grpSp>
        <p:nvGrpSpPr>
          <p:cNvPr name="Group 8" id="8"/>
          <p:cNvGrpSpPr/>
          <p:nvPr/>
        </p:nvGrpSpPr>
        <p:grpSpPr>
          <a:xfrm rot="0">
            <a:off x="12732649" y="9756776"/>
            <a:ext cx="5555351" cy="530224"/>
            <a:chOff x="0" y="0"/>
            <a:chExt cx="7407135" cy="706965"/>
          </a:xfrm>
        </p:grpSpPr>
        <p:sp>
          <p:nvSpPr>
            <p:cNvPr name="Freeform 9" id="9"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0" id="10"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1" id="11"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2" id="12"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3" id="13"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14" id="14"/>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3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771525"/>
            <a:ext cx="15730037" cy="1244596"/>
          </a:xfrm>
          <a:prstGeom prst="rect">
            <a:avLst/>
          </a:prstGeom>
        </p:spPr>
        <p:txBody>
          <a:bodyPr anchor="t" rtlCol="false" tIns="0" lIns="0" bIns="0" rIns="0">
            <a:spAutoFit/>
          </a:bodyPr>
          <a:lstStyle/>
          <a:p>
            <a:pPr algn="l">
              <a:lnSpc>
                <a:spcPts val="9100"/>
              </a:lnSpc>
            </a:pPr>
            <a:r>
              <a:rPr lang="en-US" sz="6500" b="true">
                <a:solidFill>
                  <a:srgbClr val="004AAD"/>
                </a:solidFill>
                <a:latin typeface="Arial Bold"/>
                <a:ea typeface="Arial Bold"/>
                <a:cs typeface="Arial Bold"/>
                <a:sym typeface="Arial Bold"/>
              </a:rPr>
              <a:t>In this chapter, we have learned that...</a:t>
            </a:r>
          </a:p>
        </p:txBody>
      </p:sp>
      <p:sp>
        <p:nvSpPr>
          <p:cNvPr name="TextBox 7" id="7"/>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sp>
        <p:nvSpPr>
          <p:cNvPr name="TextBox 8" id="8"/>
          <p:cNvSpPr txBox="true"/>
          <p:nvPr/>
        </p:nvSpPr>
        <p:spPr>
          <a:xfrm rot="0">
            <a:off x="1007553" y="1911346"/>
            <a:ext cx="15609955" cy="7927974"/>
          </a:xfrm>
          <a:prstGeom prst="rect">
            <a:avLst/>
          </a:prstGeom>
        </p:spPr>
        <p:txBody>
          <a:bodyPr anchor="t" rtlCol="false" tIns="0" lIns="0" bIns="0" rIns="0">
            <a:spAutoFit/>
          </a:bodyPr>
          <a:lstStyle/>
          <a:p>
            <a:pPr algn="l" marL="539754" indent="-269877" lvl="1">
              <a:lnSpc>
                <a:spcPts val="3500"/>
              </a:lnSpc>
              <a:buFont typeface="Arial"/>
              <a:buChar char="•"/>
            </a:pPr>
            <a:r>
              <a:rPr lang="en-US" sz="2500">
                <a:solidFill>
                  <a:srgbClr val="000000"/>
                </a:solidFill>
                <a:latin typeface="Arial"/>
                <a:ea typeface="Arial"/>
                <a:cs typeface="Arial"/>
                <a:sym typeface="Arial"/>
              </a:rPr>
              <a:t>World War I and the Treaty of Versailles had a large impact on Germany.</a:t>
            </a:r>
          </a:p>
          <a:p>
            <a:pPr algn="l" marL="539754" indent="-269877" lvl="1">
              <a:lnSpc>
                <a:spcPts val="3500"/>
              </a:lnSpc>
              <a:buFont typeface="Arial"/>
              <a:buChar char="•"/>
            </a:pPr>
            <a:r>
              <a:rPr lang="en-US" sz="2500">
                <a:solidFill>
                  <a:srgbClr val="000000"/>
                </a:solidFill>
                <a:latin typeface="Arial"/>
                <a:ea typeface="Arial"/>
                <a:cs typeface="Arial"/>
                <a:sym typeface="Arial"/>
              </a:rPr>
              <a:t>The National Socialist German Workers' Party (NSDAP), a fascist party, was founded in 1919. It was generally known as the Nazi Party. Hitler joined and soon became its leader. </a:t>
            </a:r>
          </a:p>
          <a:p>
            <a:pPr algn="l" marL="539754" indent="-269877" lvl="1">
              <a:lnSpc>
                <a:spcPts val="3500"/>
              </a:lnSpc>
              <a:buFont typeface="Arial"/>
              <a:buChar char="•"/>
            </a:pPr>
            <a:r>
              <a:rPr lang="en-US" sz="2500">
                <a:solidFill>
                  <a:srgbClr val="000000"/>
                </a:solidFill>
                <a:latin typeface="Arial"/>
                <a:ea typeface="Arial"/>
                <a:cs typeface="Arial"/>
                <a:sym typeface="Arial"/>
              </a:rPr>
              <a:t>In November 1923, Hitler and the Nazi Party organised a rebellion in Munich, now commonly known as the Beer Hall Putsch. While in prison, he wrote a book called </a:t>
            </a:r>
            <a:r>
              <a:rPr lang="en-US" sz="2500" i="true">
                <a:solidFill>
                  <a:srgbClr val="000000"/>
                </a:solidFill>
                <a:latin typeface="Arial Italics"/>
                <a:ea typeface="Arial Italics"/>
                <a:cs typeface="Arial Italics"/>
                <a:sym typeface="Arial Italics"/>
              </a:rPr>
              <a:t>Mein Kampf</a:t>
            </a:r>
            <a:r>
              <a:rPr lang="en-US" sz="2500">
                <a:solidFill>
                  <a:srgbClr val="000000"/>
                </a:solidFill>
                <a:latin typeface="Arial"/>
                <a:ea typeface="Arial"/>
                <a:cs typeface="Arial"/>
                <a:sym typeface="Arial"/>
              </a:rPr>
              <a:t>, the Nazi manifesto.</a:t>
            </a:r>
          </a:p>
          <a:p>
            <a:pPr algn="l" marL="539754" indent="-269877" lvl="1">
              <a:lnSpc>
                <a:spcPts val="3500"/>
              </a:lnSpc>
              <a:buFont typeface="Arial"/>
              <a:buChar char="•"/>
            </a:pPr>
            <a:r>
              <a:rPr lang="en-US" sz="2500">
                <a:solidFill>
                  <a:srgbClr val="000000"/>
                </a:solidFill>
                <a:latin typeface="Arial"/>
                <a:ea typeface="Arial"/>
                <a:cs typeface="Arial"/>
                <a:sym typeface="Arial"/>
              </a:rPr>
              <a:t>Several factors helped the Nazis to rise to power: the public's loss of faith in the Weimar government; the Great Depression; Hitler's leadership and policies; Nazi propaganda.</a:t>
            </a:r>
          </a:p>
          <a:p>
            <a:pPr algn="l" marL="539754" indent="-269877" lvl="1">
              <a:lnSpc>
                <a:spcPts val="3500"/>
              </a:lnSpc>
              <a:buFont typeface="Arial"/>
              <a:buChar char="•"/>
            </a:pPr>
            <a:r>
              <a:rPr lang="en-US" sz="2500">
                <a:solidFill>
                  <a:srgbClr val="000000"/>
                </a:solidFill>
                <a:latin typeface="Arial"/>
                <a:ea typeface="Arial"/>
                <a:cs typeface="Arial"/>
                <a:sym typeface="Arial"/>
              </a:rPr>
              <a:t>In January 1933, President Hindenburg appointed Hitler Chancellor (Prime Minister) of Germany.</a:t>
            </a:r>
          </a:p>
          <a:p>
            <a:pPr algn="l" marL="539754" indent="-269877" lvl="1">
              <a:lnSpc>
                <a:spcPts val="3500"/>
              </a:lnSpc>
              <a:buFont typeface="Arial"/>
              <a:buChar char="•"/>
            </a:pPr>
            <a:r>
              <a:rPr lang="en-US" sz="2500">
                <a:solidFill>
                  <a:srgbClr val="000000"/>
                </a:solidFill>
                <a:latin typeface="Arial"/>
                <a:ea typeface="Arial"/>
                <a:cs typeface="Arial"/>
                <a:sym typeface="Arial"/>
              </a:rPr>
              <a:t>Hitler used terror and propaganda to ensure that he kept control over Germany. The SS and the Gestapo enforced policies of terror. Examples of propaganda include posters, the Nuremberg Rallies, rewritten textbooks, youth groups and the Berlin Olympics. </a:t>
            </a:r>
          </a:p>
          <a:p>
            <a:pPr algn="l" marL="539754" indent="-269877" lvl="1">
              <a:lnSpc>
                <a:spcPts val="3500"/>
              </a:lnSpc>
              <a:buFont typeface="Arial"/>
              <a:buChar char="•"/>
            </a:pPr>
            <a:r>
              <a:rPr lang="en-US" sz="2500">
                <a:solidFill>
                  <a:srgbClr val="000000"/>
                </a:solidFill>
                <a:latin typeface="Arial"/>
                <a:ea typeface="Arial"/>
                <a:cs typeface="Arial"/>
                <a:sym typeface="Arial"/>
              </a:rPr>
              <a:t>Hitler improved the economy of Germany by boosting private industry, introducing public work schemes and promoting the Volkswagen car.</a:t>
            </a:r>
          </a:p>
          <a:p>
            <a:pPr algn="l" marL="539754" indent="-269877" lvl="1">
              <a:lnSpc>
                <a:spcPts val="3500"/>
              </a:lnSpc>
              <a:buFont typeface="Arial"/>
              <a:buChar char="•"/>
            </a:pPr>
            <a:r>
              <a:rPr lang="en-US" sz="2500">
                <a:solidFill>
                  <a:srgbClr val="000000"/>
                </a:solidFill>
                <a:latin typeface="Arial"/>
                <a:ea typeface="Arial"/>
                <a:cs typeface="Arial"/>
                <a:sym typeface="Arial"/>
              </a:rPr>
              <a:t>Hitler used education to influence German youth. Nazi youth groups included the Hitler Youth and the League of German Maidens. History books were rewritten and a portrait of Hitler was put in every classroom.</a:t>
            </a:r>
          </a:p>
          <a:p>
            <a:pPr algn="l" marL="539754" indent="-269877" lvl="1">
              <a:lnSpc>
                <a:spcPts val="3500"/>
              </a:lnSpc>
              <a:buFont typeface="Arial"/>
              <a:buChar char="•"/>
            </a:pPr>
            <a:r>
              <a:rPr lang="en-US" sz="2500">
                <a:solidFill>
                  <a:srgbClr val="000000"/>
                </a:solidFill>
                <a:latin typeface="Arial"/>
                <a:ea typeface="Arial"/>
                <a:cs typeface="Arial"/>
                <a:sym typeface="Arial"/>
              </a:rPr>
              <a:t>Women were expected to stay at home and look after the family. Their life was to revolve around the three 'Ks': </a:t>
            </a:r>
            <a:r>
              <a:rPr lang="en-US" sz="2500" i="true">
                <a:solidFill>
                  <a:srgbClr val="000000"/>
                </a:solidFill>
                <a:latin typeface="Arial Italics"/>
                <a:ea typeface="Arial Italics"/>
                <a:cs typeface="Arial Italics"/>
                <a:sym typeface="Arial Italics"/>
              </a:rPr>
              <a:t>Kinder, Küche, Kirche</a:t>
            </a:r>
            <a:r>
              <a:rPr lang="en-US" sz="2500">
                <a:solidFill>
                  <a:srgbClr val="000000"/>
                </a:solidFill>
                <a:latin typeface="Arial"/>
                <a:ea typeface="Arial"/>
                <a:cs typeface="Arial"/>
                <a:sym typeface="Arial"/>
              </a:rPr>
              <a:t> (children, kitchen, church). </a:t>
            </a:r>
          </a:p>
        </p:txBody>
      </p:sp>
      <p:sp>
        <p:nvSpPr>
          <p:cNvPr name="TextBox 9" id="9"/>
          <p:cNvSpPr txBox="true"/>
          <p:nvPr/>
        </p:nvSpPr>
        <p:spPr>
          <a:xfrm rot="5400000">
            <a:off x="1255299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Chapter Twenty-Four: Life in Nazi Germany</a:t>
            </a: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3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790575"/>
            <a:ext cx="15730037" cy="1152520"/>
          </a:xfrm>
          <a:prstGeom prst="rect">
            <a:avLst/>
          </a:prstGeom>
        </p:spPr>
        <p:txBody>
          <a:bodyPr anchor="t" rtlCol="false" tIns="0" lIns="0" bIns="0" rIns="0">
            <a:spAutoFit/>
          </a:bodyPr>
          <a:lstStyle/>
          <a:p>
            <a:pPr algn="l">
              <a:lnSpc>
                <a:spcPts val="8400"/>
              </a:lnSpc>
            </a:pPr>
            <a:r>
              <a:rPr lang="en-US" sz="6000" b="true">
                <a:solidFill>
                  <a:srgbClr val="004AAD"/>
                </a:solidFill>
                <a:latin typeface="Arial Bold"/>
                <a:ea typeface="Arial Bold"/>
                <a:cs typeface="Arial Bold"/>
                <a:sym typeface="Arial Bold"/>
              </a:rPr>
              <a:t>Reflecting on... Life in Nazi Germany</a:t>
            </a:r>
          </a:p>
        </p:txBody>
      </p:sp>
      <p:sp>
        <p:nvSpPr>
          <p:cNvPr name="TextBox 7" id="7"/>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sp>
        <p:nvSpPr>
          <p:cNvPr name="TextBox 8" id="8"/>
          <p:cNvSpPr txBox="true"/>
          <p:nvPr/>
        </p:nvSpPr>
        <p:spPr>
          <a:xfrm rot="0">
            <a:off x="1007553" y="1892296"/>
            <a:ext cx="15609955" cy="4848225"/>
          </a:xfrm>
          <a:prstGeom prst="rect">
            <a:avLst/>
          </a:prstGeom>
        </p:spPr>
        <p:txBody>
          <a:bodyPr anchor="t" rtlCol="false" tIns="0" lIns="0" bIns="0" rIns="0">
            <a:spAutoFit/>
          </a:bodyPr>
          <a:lstStyle/>
          <a:p>
            <a:pPr algn="just" marL="647702" indent="-323851" lvl="1">
              <a:lnSpc>
                <a:spcPts val="4200"/>
              </a:lnSpc>
              <a:buFont typeface="Arial"/>
              <a:buChar char="•"/>
            </a:pPr>
            <a:r>
              <a:rPr lang="en-US" sz="3000">
                <a:solidFill>
                  <a:srgbClr val="000000"/>
                </a:solidFill>
                <a:latin typeface="Arial"/>
                <a:ea typeface="Arial"/>
                <a:cs typeface="Arial"/>
                <a:sym typeface="Arial"/>
              </a:rPr>
              <a:t>Hitler's policies had a positive effect on the economy and for so many people, everyday life was improved. Poverty and unemployment were greatly reduced.</a:t>
            </a:r>
          </a:p>
          <a:p>
            <a:pPr algn="just" marL="647702" indent="-323851" lvl="1">
              <a:lnSpc>
                <a:spcPts val="4200"/>
              </a:lnSpc>
              <a:buFont typeface="Arial"/>
              <a:buChar char="•"/>
            </a:pPr>
            <a:r>
              <a:rPr lang="en-US" sz="3000">
                <a:solidFill>
                  <a:srgbClr val="000000"/>
                </a:solidFill>
                <a:latin typeface="Arial"/>
                <a:ea typeface="Arial"/>
                <a:cs typeface="Arial"/>
                <a:sym typeface="Arial"/>
              </a:rPr>
              <a:t>However, Nazi propaganda and terror used to keep control of Germany impacted on people's lives in a negative way.</a:t>
            </a:r>
          </a:p>
          <a:p>
            <a:pPr algn="just" marL="647702" indent="-323851" lvl="1">
              <a:lnSpc>
                <a:spcPts val="4200"/>
              </a:lnSpc>
              <a:buFont typeface="Arial"/>
              <a:buChar char="•"/>
            </a:pPr>
            <a:r>
              <a:rPr lang="en-US" sz="3000">
                <a:solidFill>
                  <a:srgbClr val="000000"/>
                </a:solidFill>
                <a:latin typeface="Arial"/>
                <a:ea typeface="Arial"/>
                <a:cs typeface="Arial"/>
                <a:sym typeface="Arial"/>
              </a:rPr>
              <a:t>Hitler used education to influence and shape the beliefs of young Germans.</a:t>
            </a:r>
          </a:p>
          <a:p>
            <a:pPr algn="just" marL="647702" indent="-323851" lvl="1">
              <a:lnSpc>
                <a:spcPts val="4200"/>
              </a:lnSpc>
              <a:buFont typeface="Arial"/>
              <a:buChar char="•"/>
            </a:pPr>
            <a:r>
              <a:rPr lang="en-US" sz="3000">
                <a:solidFill>
                  <a:srgbClr val="000000"/>
                </a:solidFill>
                <a:latin typeface="Arial"/>
                <a:ea typeface="Arial"/>
                <a:cs typeface="Arial"/>
                <a:sym typeface="Arial"/>
              </a:rPr>
              <a:t>Women's lives were narrowed by Nazi policies, as they were expected to stay at home and raise large families.</a:t>
            </a:r>
          </a:p>
          <a:p>
            <a:pPr algn="just" marL="647702" indent="-323851" lvl="1">
              <a:lnSpc>
                <a:spcPts val="4200"/>
              </a:lnSpc>
              <a:buFont typeface="Arial"/>
              <a:buChar char="•"/>
            </a:pPr>
            <a:r>
              <a:rPr lang="en-US" sz="3000">
                <a:solidFill>
                  <a:srgbClr val="000000"/>
                </a:solidFill>
                <a:latin typeface="Arial"/>
                <a:ea typeface="Arial"/>
                <a:cs typeface="Arial"/>
                <a:sym typeface="Arial"/>
              </a:rPr>
              <a:t>Jewish people suffered a slow process of dehumanisation that would be the precursor for what was to come under Hitler's plans for his Third Reich. </a:t>
            </a:r>
          </a:p>
        </p:txBody>
      </p:sp>
      <p:sp>
        <p:nvSpPr>
          <p:cNvPr name="TextBox 9" id="9"/>
          <p:cNvSpPr txBox="true"/>
          <p:nvPr/>
        </p:nvSpPr>
        <p:spPr>
          <a:xfrm rot="5400000">
            <a:off x="1255299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Chapter Twenty-Four: Life in Nazi Germany</a:t>
            </a: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3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790575"/>
            <a:ext cx="15730037" cy="1152520"/>
          </a:xfrm>
          <a:prstGeom prst="rect">
            <a:avLst/>
          </a:prstGeom>
        </p:spPr>
        <p:txBody>
          <a:bodyPr anchor="t" rtlCol="false" tIns="0" lIns="0" bIns="0" rIns="0">
            <a:spAutoFit/>
          </a:bodyPr>
          <a:lstStyle/>
          <a:p>
            <a:pPr algn="l">
              <a:lnSpc>
                <a:spcPts val="8400"/>
              </a:lnSpc>
            </a:pPr>
            <a:r>
              <a:rPr lang="en-US" sz="6000" b="true">
                <a:solidFill>
                  <a:srgbClr val="004AAD"/>
                </a:solidFill>
                <a:latin typeface="Arial Bold"/>
                <a:ea typeface="Arial Bold"/>
                <a:cs typeface="Arial Bold"/>
                <a:sym typeface="Arial Bold"/>
              </a:rPr>
              <a:t>Examination Questions</a:t>
            </a:r>
          </a:p>
        </p:txBody>
      </p:sp>
      <p:sp>
        <p:nvSpPr>
          <p:cNvPr name="TextBox 7" id="7"/>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sp>
        <p:nvSpPr>
          <p:cNvPr name="TextBox 8" id="8"/>
          <p:cNvSpPr txBox="true"/>
          <p:nvPr/>
        </p:nvSpPr>
        <p:spPr>
          <a:xfrm rot="5400000">
            <a:off x="1255299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Chapter Twenty-Four: Life in Nazi Germany</a:t>
            </a:r>
          </a:p>
        </p:txBody>
      </p:sp>
      <p:grpSp>
        <p:nvGrpSpPr>
          <p:cNvPr name="Group 9" id="9"/>
          <p:cNvGrpSpPr/>
          <p:nvPr/>
        </p:nvGrpSpPr>
        <p:grpSpPr>
          <a:xfrm rot="0">
            <a:off x="11383909" y="9739685"/>
            <a:ext cx="5555351" cy="530224"/>
            <a:chOff x="0" y="0"/>
            <a:chExt cx="7407135" cy="706965"/>
          </a:xfrm>
        </p:grpSpPr>
        <p:sp>
          <p:nvSpPr>
            <p:cNvPr name="Freeform 10" id="10"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2" id="12"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3" id="13"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4" id="14"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5" id="15"/>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3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12589510"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Chapter Twenty-Four: Life in Nazi Germany</a:t>
            </a:r>
          </a:p>
        </p:txBody>
      </p:sp>
      <p:sp>
        <p:nvSpPr>
          <p:cNvPr name="TextBox 7" id="7"/>
          <p:cNvSpPr txBox="true"/>
          <p:nvPr/>
        </p:nvSpPr>
        <p:spPr>
          <a:xfrm rot="-5400000">
            <a:off x="-4933883" y="4908550"/>
            <a:ext cx="10458316" cy="469900"/>
          </a:xfrm>
          <a:prstGeom prst="rect">
            <a:avLst/>
          </a:prstGeom>
        </p:spPr>
        <p:txBody>
          <a:bodyPr anchor="t" rtlCol="false" tIns="0" lIns="0" bIns="0" rIns="0">
            <a:spAutoFit/>
          </a:bodyPr>
          <a:lstStyle/>
          <a:p>
            <a:pPr algn="ctr">
              <a:lnSpc>
                <a:spcPts val="3499"/>
              </a:lnSpc>
            </a:pPr>
            <a:r>
              <a:rPr lang="en-US" sz="2499" b="true">
                <a:solidFill>
                  <a:srgbClr val="FFFFFF"/>
                </a:solidFill>
                <a:latin typeface="Arial Bold"/>
                <a:ea typeface="Arial Bold"/>
                <a:cs typeface="Arial Bold"/>
                <a:sym typeface="Arial Bold"/>
              </a:rPr>
              <a:t>Strand Three: The History of Europe and the Wider World</a:t>
            </a:r>
          </a:p>
        </p:txBody>
      </p:sp>
      <p:sp>
        <p:nvSpPr>
          <p:cNvPr name="TextBox 8" id="8"/>
          <p:cNvSpPr txBox="true"/>
          <p:nvPr/>
        </p:nvSpPr>
        <p:spPr>
          <a:xfrm rot="0">
            <a:off x="1028700" y="790575"/>
            <a:ext cx="15609955" cy="1152525"/>
          </a:xfrm>
          <a:prstGeom prst="rect">
            <a:avLst/>
          </a:prstGeom>
        </p:spPr>
        <p:txBody>
          <a:bodyPr anchor="t" rtlCol="false" tIns="0" lIns="0" bIns="0" rIns="0">
            <a:spAutoFit/>
          </a:bodyPr>
          <a:lstStyle/>
          <a:p>
            <a:pPr algn="l">
              <a:lnSpc>
                <a:spcPts val="8400"/>
              </a:lnSpc>
            </a:pPr>
            <a:r>
              <a:rPr lang="en-US" sz="6000" b="true">
                <a:solidFill>
                  <a:srgbClr val="004AAD"/>
                </a:solidFill>
                <a:latin typeface="Arial Bold"/>
                <a:ea typeface="Arial Bold"/>
                <a:cs typeface="Arial Bold"/>
                <a:sym typeface="Arial Bold"/>
              </a:rPr>
              <a:t>Project</a:t>
            </a:r>
          </a:p>
        </p:txBody>
      </p:sp>
      <p:grpSp>
        <p:nvGrpSpPr>
          <p:cNvPr name="Group 9" id="9"/>
          <p:cNvGrpSpPr/>
          <p:nvPr/>
        </p:nvGrpSpPr>
        <p:grpSpPr>
          <a:xfrm rot="0">
            <a:off x="1028700" y="1943095"/>
            <a:ext cx="15609955" cy="6070599"/>
            <a:chOff x="0" y="0"/>
            <a:chExt cx="20813273" cy="8094133"/>
          </a:xfrm>
        </p:grpSpPr>
        <p:sp>
          <p:nvSpPr>
            <p:cNvPr name="TextBox 10" id="10"/>
            <p:cNvSpPr txBox="true"/>
            <p:nvPr/>
          </p:nvSpPr>
          <p:spPr>
            <a:xfrm rot="0">
              <a:off x="0" y="-104775"/>
              <a:ext cx="15540467" cy="8198908"/>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Guidelines:</a:t>
              </a:r>
            </a:p>
            <a:p>
              <a:pPr algn="l" marL="539754" indent="-269877" lvl="1">
                <a:lnSpc>
                  <a:spcPts val="3500"/>
                </a:lnSpc>
                <a:buAutoNum type="arabicPeriod" startAt="1"/>
              </a:pPr>
              <a:r>
                <a:rPr lang="en-US" b="true" sz="2500">
                  <a:solidFill>
                    <a:srgbClr val="000000"/>
                  </a:solidFill>
                  <a:latin typeface="Arial Bold"/>
                  <a:ea typeface="Arial Bold"/>
                  <a:cs typeface="Arial Bold"/>
                  <a:sym typeface="Arial Bold"/>
                </a:rPr>
                <a:t>Length</a:t>
              </a:r>
              <a:r>
                <a:rPr lang="en-US" sz="2500">
                  <a:solidFill>
                    <a:srgbClr val="000000"/>
                  </a:solidFill>
                  <a:latin typeface="Arial"/>
                  <a:ea typeface="Arial"/>
                  <a:cs typeface="Arial"/>
                  <a:sym typeface="Arial"/>
                </a:rPr>
                <a:t>: The depth of your project should reflect about 2-3 weeks of work.</a:t>
              </a:r>
            </a:p>
            <a:p>
              <a:pPr algn="l" marL="539754" indent="-269877" lvl="1">
                <a:lnSpc>
                  <a:spcPts val="3500"/>
                </a:lnSpc>
                <a:buAutoNum type="arabicPeriod" startAt="1"/>
              </a:pPr>
              <a:r>
                <a:rPr lang="en-US" b="true" sz="2500">
                  <a:solidFill>
                    <a:srgbClr val="000000"/>
                  </a:solidFill>
                  <a:latin typeface="Arial Bold"/>
                  <a:ea typeface="Arial Bold"/>
                  <a:cs typeface="Arial Bold"/>
                  <a:sym typeface="Arial Bold"/>
                </a:rPr>
                <a:t>Sources</a:t>
              </a:r>
              <a:r>
                <a:rPr lang="en-US" sz="2500">
                  <a:solidFill>
                    <a:srgbClr val="000000"/>
                  </a:solidFill>
                  <a:latin typeface="Arial"/>
                  <a:ea typeface="Arial"/>
                  <a:cs typeface="Arial"/>
                  <a:sym typeface="Arial"/>
                </a:rPr>
                <a:t>: Use at least three different sources for your research. These can be books, scholarly articles, or reputable online resources.</a:t>
              </a:r>
            </a:p>
            <a:p>
              <a:pPr algn="l" marL="539754" indent="-269877" lvl="1">
                <a:lnSpc>
                  <a:spcPts val="3500"/>
                </a:lnSpc>
                <a:buAutoNum type="arabicPeriod" startAt="1"/>
              </a:pPr>
              <a:r>
                <a:rPr lang="en-US" b="true" sz="2500">
                  <a:solidFill>
                    <a:srgbClr val="000000"/>
                  </a:solidFill>
                  <a:latin typeface="Arial Bold"/>
                  <a:ea typeface="Arial Bold"/>
                  <a:cs typeface="Arial Bold"/>
                  <a:sym typeface="Arial Bold"/>
                </a:rPr>
                <a:t>Citations</a:t>
              </a:r>
              <a:r>
                <a:rPr lang="en-US" sz="2500">
                  <a:solidFill>
                    <a:srgbClr val="000000"/>
                  </a:solidFill>
                  <a:latin typeface="Arial"/>
                  <a:ea typeface="Arial"/>
                  <a:cs typeface="Arial"/>
                  <a:sym typeface="Arial"/>
                </a:rPr>
                <a:t>: All information and images that are not your own should be properly cited.</a:t>
              </a:r>
            </a:p>
            <a:p>
              <a:pPr algn="l" marL="539754" indent="-269877" lvl="1">
                <a:lnSpc>
                  <a:spcPts val="3500"/>
                </a:lnSpc>
                <a:buAutoNum type="arabicPeriod" startAt="1"/>
              </a:pPr>
              <a:r>
                <a:rPr lang="en-US" b="true" sz="2500">
                  <a:solidFill>
                    <a:srgbClr val="000000"/>
                  </a:solidFill>
                  <a:latin typeface="Arial Bold"/>
                  <a:ea typeface="Arial Bold"/>
                  <a:cs typeface="Arial Bold"/>
                  <a:sym typeface="Arial Bold"/>
                </a:rPr>
                <a:t>Mediums</a:t>
              </a:r>
              <a:r>
                <a:rPr lang="en-US" sz="2500">
                  <a:solidFill>
                    <a:srgbClr val="000000"/>
                  </a:solidFill>
                  <a:latin typeface="Arial"/>
                  <a:ea typeface="Arial"/>
                  <a:cs typeface="Arial"/>
                  <a:sym typeface="Arial"/>
                </a:rPr>
                <a:t>: You may choose to present your project in one of the following ways:</a:t>
              </a:r>
            </a:p>
            <a:p>
              <a:pPr algn="l" marL="1079509" indent="-359836" lvl="2">
                <a:lnSpc>
                  <a:spcPts val="3500"/>
                </a:lnSpc>
                <a:buFont typeface="Arial"/>
                <a:buChar char="⚬"/>
              </a:pPr>
              <a:r>
                <a:rPr lang="en-US" b="true" sz="2500">
                  <a:solidFill>
                    <a:srgbClr val="000000"/>
                  </a:solidFill>
                  <a:latin typeface="Arial Bold"/>
                  <a:ea typeface="Arial Bold"/>
                  <a:cs typeface="Arial Bold"/>
                  <a:sym typeface="Arial Bold"/>
                </a:rPr>
                <a:t>Poster</a:t>
              </a:r>
              <a:r>
                <a:rPr lang="en-US" sz="2500">
                  <a:solidFill>
                    <a:srgbClr val="000000"/>
                  </a:solidFill>
                  <a:latin typeface="Arial"/>
                  <a:ea typeface="Arial"/>
                  <a:cs typeface="Arial"/>
                  <a:sym typeface="Arial"/>
                </a:rPr>
                <a:t>: Your poster should be informative and visually engaging.</a:t>
              </a:r>
            </a:p>
            <a:p>
              <a:pPr algn="l" marL="1079509" indent="-359836" lvl="2">
                <a:lnSpc>
                  <a:spcPts val="3500"/>
                </a:lnSpc>
                <a:buFont typeface="Arial"/>
                <a:buChar char="⚬"/>
              </a:pPr>
              <a:r>
                <a:rPr lang="en-US" b="true" sz="2500">
                  <a:solidFill>
                    <a:srgbClr val="000000"/>
                  </a:solidFill>
                  <a:latin typeface="Arial Bold"/>
                  <a:ea typeface="Arial Bold"/>
                  <a:cs typeface="Arial Bold"/>
                  <a:sym typeface="Arial Bold"/>
                </a:rPr>
                <a:t>Minecraft or Lego Model</a:t>
              </a:r>
              <a:r>
                <a:rPr lang="en-US" sz="2500">
                  <a:solidFill>
                    <a:srgbClr val="000000"/>
                  </a:solidFill>
                  <a:latin typeface="Arial"/>
                  <a:ea typeface="Arial"/>
                  <a:cs typeface="Arial"/>
                  <a:sym typeface="Arial"/>
                </a:rPr>
                <a:t>: If choosing this option, please also include a brief report explaining your model.</a:t>
              </a:r>
            </a:p>
            <a:p>
              <a:pPr algn="l" marL="1079509" indent="-359836" lvl="2">
                <a:lnSpc>
                  <a:spcPts val="3500"/>
                </a:lnSpc>
                <a:buFont typeface="Arial"/>
                <a:buChar char="⚬"/>
              </a:pPr>
              <a:r>
                <a:rPr lang="en-US" b="true" sz="2500">
                  <a:solidFill>
                    <a:srgbClr val="000000"/>
                  </a:solidFill>
                  <a:latin typeface="Arial Bold"/>
                  <a:ea typeface="Arial Bold"/>
                  <a:cs typeface="Arial Bold"/>
                  <a:sym typeface="Arial Bold"/>
                </a:rPr>
                <a:t>Painting/Drawing</a:t>
              </a:r>
              <a:r>
                <a:rPr lang="en-US" sz="2500">
                  <a:solidFill>
                    <a:srgbClr val="000000"/>
                  </a:solidFill>
                  <a:latin typeface="Arial"/>
                  <a:ea typeface="Arial"/>
                  <a:cs typeface="Arial"/>
                  <a:sym typeface="Arial"/>
                </a:rPr>
                <a:t>: Your artwork should be accompanied by a description.</a:t>
              </a:r>
            </a:p>
            <a:p>
              <a:pPr algn="l" marL="1079509" indent="-359836" lvl="2">
                <a:lnSpc>
                  <a:spcPts val="3500"/>
                </a:lnSpc>
                <a:buFont typeface="Arial"/>
                <a:buChar char="⚬"/>
              </a:pPr>
              <a:r>
                <a:rPr lang="en-US" b="true" sz="2500">
                  <a:solidFill>
                    <a:srgbClr val="000000"/>
                  </a:solidFill>
                  <a:latin typeface="Arial Bold"/>
                  <a:ea typeface="Arial Bold"/>
                  <a:cs typeface="Arial Bold"/>
                  <a:sym typeface="Arial Bold"/>
                </a:rPr>
                <a:t>Recycled Materials</a:t>
              </a:r>
              <a:r>
                <a:rPr lang="en-US" sz="2500">
                  <a:solidFill>
                    <a:srgbClr val="000000"/>
                  </a:solidFill>
                  <a:latin typeface="Arial"/>
                  <a:ea typeface="Arial"/>
                  <a:cs typeface="Arial"/>
                  <a:sym typeface="Arial"/>
                </a:rPr>
                <a:t>: Create your model using recycled materials and provide an explanation of your creative process.</a:t>
              </a:r>
            </a:p>
          </p:txBody>
        </p:sp>
        <p:sp>
          <p:nvSpPr>
            <p:cNvPr name="TextBox 11" id="11"/>
            <p:cNvSpPr txBox="true"/>
            <p:nvPr/>
          </p:nvSpPr>
          <p:spPr>
            <a:xfrm rot="0">
              <a:off x="15946867" y="-104775"/>
              <a:ext cx="4866406" cy="7030508"/>
            </a:xfrm>
            <a:prstGeom prst="rect">
              <a:avLst/>
            </a:prstGeom>
          </p:spPr>
          <p:txBody>
            <a:bodyPr anchor="t" rtlCol="false" tIns="0" lIns="0" bIns="0" rIns="0">
              <a:spAutoFit/>
            </a:bodyPr>
            <a:lstStyle/>
            <a:p>
              <a:pPr algn="l">
                <a:lnSpc>
                  <a:spcPts val="3500"/>
                </a:lnSpc>
              </a:pPr>
              <a:r>
                <a:rPr lang="en-US" sz="2500" b="true">
                  <a:solidFill>
                    <a:srgbClr val="000000"/>
                  </a:solidFill>
                  <a:latin typeface="Arial Bold"/>
                  <a:ea typeface="Arial Bold"/>
                  <a:cs typeface="Arial Bold"/>
                  <a:sym typeface="Arial Bold"/>
                </a:rPr>
                <a:t>Assessment:</a:t>
              </a:r>
            </a:p>
            <a:p>
              <a:pPr algn="l">
                <a:lnSpc>
                  <a:spcPts val="3500"/>
                </a:lnSpc>
              </a:pPr>
              <a:r>
                <a:rPr lang="en-US" sz="2500">
                  <a:solidFill>
                    <a:srgbClr val="000000"/>
                  </a:solidFill>
                  <a:latin typeface="Arial"/>
                  <a:ea typeface="Arial"/>
                  <a:cs typeface="Arial"/>
                  <a:sym typeface="Arial"/>
                </a:rPr>
                <a:t>Your projects will be assessed based on:</a:t>
              </a:r>
            </a:p>
            <a:p>
              <a:pPr algn="l" marL="539754" indent="-269877" lvl="1">
                <a:lnSpc>
                  <a:spcPts val="3500"/>
                </a:lnSpc>
                <a:buAutoNum type="arabicPeriod" startAt="1"/>
              </a:pPr>
              <a:r>
                <a:rPr lang="en-US" sz="2500">
                  <a:solidFill>
                    <a:srgbClr val="000000"/>
                  </a:solidFill>
                  <a:latin typeface="Arial"/>
                  <a:ea typeface="Arial"/>
                  <a:cs typeface="Arial"/>
                  <a:sym typeface="Arial"/>
                </a:rPr>
                <a:t>Research and Content</a:t>
              </a:r>
            </a:p>
            <a:p>
              <a:pPr algn="l" marL="539754" indent="-269877" lvl="1">
                <a:lnSpc>
                  <a:spcPts val="3500"/>
                </a:lnSpc>
                <a:buAutoNum type="arabicPeriod" startAt="1"/>
              </a:pPr>
              <a:r>
                <a:rPr lang="en-US" sz="2500">
                  <a:solidFill>
                    <a:srgbClr val="000000"/>
                  </a:solidFill>
                  <a:latin typeface="Arial"/>
                  <a:ea typeface="Arial"/>
                  <a:cs typeface="Arial"/>
                  <a:sym typeface="Arial"/>
                </a:rPr>
                <a:t>Creativity and Presentation</a:t>
              </a:r>
            </a:p>
            <a:p>
              <a:pPr algn="l" marL="539754" indent="-269877" lvl="1">
                <a:lnSpc>
                  <a:spcPts val="3500"/>
                </a:lnSpc>
                <a:buAutoNum type="arabicPeriod" startAt="1"/>
              </a:pPr>
              <a:r>
                <a:rPr lang="en-US" sz="2500">
                  <a:solidFill>
                    <a:srgbClr val="000000"/>
                  </a:solidFill>
                  <a:latin typeface="Arial"/>
                  <a:ea typeface="Arial"/>
                  <a:cs typeface="Arial"/>
                  <a:sym typeface="Arial"/>
                </a:rPr>
                <a:t>Understanding of Context</a:t>
              </a:r>
            </a:p>
            <a:p>
              <a:pPr algn="l" marL="539754" indent="-269877" lvl="1">
                <a:lnSpc>
                  <a:spcPts val="3500"/>
                </a:lnSpc>
                <a:buAutoNum type="arabicPeriod" startAt="1"/>
              </a:pPr>
              <a:r>
                <a:rPr lang="en-US" sz="2500">
                  <a:solidFill>
                    <a:srgbClr val="000000"/>
                  </a:solidFill>
                  <a:latin typeface="Arial"/>
                  <a:ea typeface="Arial"/>
                  <a:cs typeface="Arial"/>
                  <a:sym typeface="Arial"/>
                </a:rPr>
                <a:t>Adherence to Guidelines</a:t>
              </a:r>
            </a:p>
            <a:p>
              <a:pPr algn="l">
                <a:lnSpc>
                  <a:spcPts val="3500"/>
                </a:lnSpc>
              </a:pPr>
            </a:p>
          </p:txBody>
        </p:sp>
      </p:grpSp>
      <p:grpSp>
        <p:nvGrpSpPr>
          <p:cNvPr name="Group 12" id="12"/>
          <p:cNvGrpSpPr/>
          <p:nvPr/>
        </p:nvGrpSpPr>
        <p:grpSpPr>
          <a:xfrm rot="0">
            <a:off x="11383909" y="9739685"/>
            <a:ext cx="5555351" cy="530224"/>
            <a:chOff x="0" y="0"/>
            <a:chExt cx="7407135" cy="706965"/>
          </a:xfrm>
        </p:grpSpPr>
        <p:sp>
          <p:nvSpPr>
            <p:cNvPr name="Freeform 13" id="13"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4" id="14"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5" id="15"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6" id="16"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7" id="17"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8" id="18"/>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1255299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Chapter Twenty-Four: Life in Nazi Germany</a:t>
            </a:r>
          </a:p>
        </p:txBody>
      </p:sp>
      <p:sp>
        <p:nvSpPr>
          <p:cNvPr name="TextBox 7" id="7"/>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004AAD"/>
                </a:solidFill>
                <a:latin typeface="Arial Bold"/>
                <a:ea typeface="Arial Bold"/>
                <a:cs typeface="Arial Bold"/>
                <a:sym typeface="Arial Bold"/>
              </a:rPr>
              <a:t>Introduction</a:t>
            </a:r>
          </a:p>
        </p:txBody>
      </p:sp>
      <p:sp>
        <p:nvSpPr>
          <p:cNvPr name="TextBox 8" id="8"/>
          <p:cNvSpPr txBox="true"/>
          <p:nvPr/>
        </p:nvSpPr>
        <p:spPr>
          <a:xfrm rot="0">
            <a:off x="1028700" y="2120899"/>
            <a:ext cx="15609955" cy="4314825"/>
          </a:xfrm>
          <a:prstGeom prst="rect">
            <a:avLst/>
          </a:prstGeom>
        </p:spPr>
        <p:txBody>
          <a:bodyPr anchor="t" rtlCol="false" tIns="0" lIns="0" bIns="0" rIns="0">
            <a:spAutoFit/>
          </a:bodyPr>
          <a:lstStyle/>
          <a:p>
            <a:pPr algn="l">
              <a:lnSpc>
                <a:spcPts val="4200"/>
              </a:lnSpc>
            </a:pPr>
            <a:r>
              <a:rPr lang="en-US" sz="3000">
                <a:solidFill>
                  <a:srgbClr val="000000"/>
                </a:solidFill>
                <a:latin typeface="Arial"/>
                <a:ea typeface="Arial"/>
                <a:cs typeface="Arial"/>
                <a:sym typeface="Arial"/>
              </a:rPr>
              <a:t>After World War I, Germany became a democracy named '</a:t>
            </a:r>
            <a:r>
              <a:rPr lang="en-US" sz="3000" b="true">
                <a:solidFill>
                  <a:srgbClr val="000000"/>
                </a:solidFill>
                <a:latin typeface="Arial Bold"/>
                <a:ea typeface="Arial Bold"/>
                <a:cs typeface="Arial Bold"/>
                <a:sym typeface="Arial Bold"/>
              </a:rPr>
              <a:t>the Weimar Republic</a:t>
            </a:r>
            <a:r>
              <a:rPr lang="en-US" sz="3000">
                <a:solidFill>
                  <a:srgbClr val="000000"/>
                </a:solidFill>
                <a:latin typeface="Arial"/>
                <a:ea typeface="Arial"/>
                <a:cs typeface="Arial"/>
                <a:sym typeface="Arial"/>
              </a:rPr>
              <a:t>', after the town where it was founded. </a:t>
            </a:r>
            <a:r>
              <a:rPr lang="en-US" sz="3000">
                <a:solidFill>
                  <a:srgbClr val="000000"/>
                </a:solidFill>
                <a:latin typeface="Arial"/>
                <a:ea typeface="Arial"/>
                <a:cs typeface="Arial"/>
                <a:sym typeface="Arial"/>
              </a:rPr>
              <a:t>The Weimar government was in power during the signing of the </a:t>
            </a:r>
            <a:r>
              <a:rPr lang="en-US" sz="3000" b="true">
                <a:solidFill>
                  <a:srgbClr val="000000"/>
                </a:solidFill>
                <a:latin typeface="Arial Bold"/>
                <a:ea typeface="Arial Bold"/>
                <a:cs typeface="Arial Bold"/>
                <a:sym typeface="Arial Bold"/>
              </a:rPr>
              <a:t>Treaty of Versailles</a:t>
            </a:r>
            <a:r>
              <a:rPr lang="en-US" sz="3000">
                <a:solidFill>
                  <a:srgbClr val="000000"/>
                </a:solidFill>
                <a:latin typeface="Arial"/>
                <a:ea typeface="Arial"/>
                <a:cs typeface="Arial"/>
                <a:sym typeface="Arial"/>
              </a:rPr>
              <a:t>. Many Germans blamed these politicians for failing to restore Germany's greatness - and even for defeat in World War I, because they signed the armistice ending the war in November 1918. For this, they were nicknamed "</a:t>
            </a:r>
            <a:r>
              <a:rPr lang="en-US" sz="3000" b="true">
                <a:solidFill>
                  <a:srgbClr val="000000"/>
                </a:solidFill>
                <a:latin typeface="Arial Bold"/>
                <a:ea typeface="Arial Bold"/>
                <a:cs typeface="Arial Bold"/>
                <a:sym typeface="Arial Bold"/>
              </a:rPr>
              <a:t>the November Criminals</a:t>
            </a:r>
            <a:r>
              <a:rPr lang="en-US" sz="3000">
                <a:solidFill>
                  <a:srgbClr val="000000"/>
                </a:solidFill>
                <a:latin typeface="Arial"/>
                <a:ea typeface="Arial"/>
                <a:cs typeface="Arial"/>
                <a:sym typeface="Arial"/>
              </a:rPr>
              <a:t>”. During the 1920s, Germany suffered much economic problems with high levels of unemployment and inflation as the country tried to recover from the loss and the terms of the Treaty.</a:t>
            </a:r>
          </a:p>
        </p:txBody>
      </p:sp>
      <p:sp>
        <p:nvSpPr>
          <p:cNvPr name="TextBox 9" id="9"/>
          <p:cNvSpPr txBox="true"/>
          <p:nvPr/>
        </p:nvSpPr>
        <p:spPr>
          <a:xfrm rot="-5400000">
            <a:off x="-4933883" y="4908550"/>
            <a:ext cx="10458316" cy="469900"/>
          </a:xfrm>
          <a:prstGeom prst="rect">
            <a:avLst/>
          </a:prstGeom>
        </p:spPr>
        <p:txBody>
          <a:bodyPr anchor="t" rtlCol="false" tIns="0" lIns="0" bIns="0" rIns="0">
            <a:spAutoFit/>
          </a:bodyPr>
          <a:lstStyle/>
          <a:p>
            <a:pPr algn="ctr">
              <a:lnSpc>
                <a:spcPts val="3499"/>
              </a:lnSpc>
            </a:pPr>
            <a:r>
              <a:rPr lang="en-US" sz="2499" b="true">
                <a:solidFill>
                  <a:srgbClr val="FFFFFF"/>
                </a:solidFill>
                <a:latin typeface="Arial Bold"/>
                <a:ea typeface="Arial Bold"/>
                <a:cs typeface="Arial Bold"/>
                <a:sym typeface="Arial Bold"/>
              </a:rPr>
              <a:t>Strand Three: The History of Europe and the Wider World</a:t>
            </a: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4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12589510"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Chapter Twenty-Four: Life in Nazi Germany</a:t>
            </a:r>
          </a:p>
        </p:txBody>
      </p:sp>
      <p:sp>
        <p:nvSpPr>
          <p:cNvPr name="TextBox 7" id="7"/>
          <p:cNvSpPr txBox="true"/>
          <p:nvPr/>
        </p:nvSpPr>
        <p:spPr>
          <a:xfrm rot="-5400000">
            <a:off x="-4933883" y="4908550"/>
            <a:ext cx="10458316" cy="469900"/>
          </a:xfrm>
          <a:prstGeom prst="rect">
            <a:avLst/>
          </a:prstGeom>
        </p:spPr>
        <p:txBody>
          <a:bodyPr anchor="t" rtlCol="false" tIns="0" lIns="0" bIns="0" rIns="0">
            <a:spAutoFit/>
          </a:bodyPr>
          <a:lstStyle/>
          <a:p>
            <a:pPr algn="ctr">
              <a:lnSpc>
                <a:spcPts val="3499"/>
              </a:lnSpc>
            </a:pPr>
            <a:r>
              <a:rPr lang="en-US" sz="2499" b="true">
                <a:solidFill>
                  <a:srgbClr val="FFFFFF"/>
                </a:solidFill>
                <a:latin typeface="Arial Bold"/>
                <a:ea typeface="Arial Bold"/>
                <a:cs typeface="Arial Bold"/>
                <a:sym typeface="Arial Bold"/>
              </a:rPr>
              <a:t>Strand Three: The History of Europe and the Wider World</a:t>
            </a:r>
          </a:p>
        </p:txBody>
      </p:sp>
      <p:sp>
        <p:nvSpPr>
          <p:cNvPr name="TextBox 8" id="8"/>
          <p:cNvSpPr txBox="true"/>
          <p:nvPr/>
        </p:nvSpPr>
        <p:spPr>
          <a:xfrm rot="0">
            <a:off x="1028700" y="790575"/>
            <a:ext cx="15609955" cy="1152525"/>
          </a:xfrm>
          <a:prstGeom prst="rect">
            <a:avLst/>
          </a:prstGeom>
        </p:spPr>
        <p:txBody>
          <a:bodyPr anchor="t" rtlCol="false" tIns="0" lIns="0" bIns="0" rIns="0">
            <a:spAutoFit/>
          </a:bodyPr>
          <a:lstStyle/>
          <a:p>
            <a:pPr algn="l">
              <a:lnSpc>
                <a:spcPts val="8400"/>
              </a:lnSpc>
            </a:pPr>
            <a:r>
              <a:rPr lang="en-US" sz="6000" b="true">
                <a:solidFill>
                  <a:srgbClr val="004AAD"/>
                </a:solidFill>
                <a:latin typeface="Arial Bold"/>
                <a:ea typeface="Arial Bold"/>
                <a:cs typeface="Arial Bold"/>
                <a:sym typeface="Arial Bold"/>
              </a:rPr>
              <a:t>Project</a:t>
            </a:r>
          </a:p>
        </p:txBody>
      </p:sp>
      <p:sp>
        <p:nvSpPr>
          <p:cNvPr name="TextBox 9" id="9"/>
          <p:cNvSpPr txBox="true"/>
          <p:nvPr/>
        </p:nvSpPr>
        <p:spPr>
          <a:xfrm rot="0">
            <a:off x="1028700" y="2673636"/>
            <a:ext cx="7804977" cy="2670174"/>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Reichstag Building, Berlin, Germany</a:t>
            </a:r>
          </a:p>
          <a:p>
            <a:pPr algn="l">
              <a:lnSpc>
                <a:spcPts val="3500"/>
              </a:lnSpc>
            </a:pPr>
            <a:r>
              <a:rPr lang="en-US" sz="2500">
                <a:solidFill>
                  <a:srgbClr val="000000"/>
                </a:solidFill>
                <a:latin typeface="Arial"/>
                <a:ea typeface="Arial"/>
                <a:cs typeface="Arial"/>
                <a:sym typeface="Arial"/>
              </a:rPr>
              <a:t>Wannsee Villa, Berlin, Germany</a:t>
            </a:r>
          </a:p>
          <a:p>
            <a:pPr algn="l">
              <a:lnSpc>
                <a:spcPts val="3500"/>
              </a:lnSpc>
            </a:pPr>
            <a:r>
              <a:rPr lang="en-US" sz="2500">
                <a:solidFill>
                  <a:srgbClr val="000000"/>
                </a:solidFill>
                <a:latin typeface="Arial"/>
                <a:ea typeface="Arial"/>
                <a:cs typeface="Arial"/>
                <a:sym typeface="Arial"/>
              </a:rPr>
              <a:t>Nuremberg Rally Grounds, Nuremberg, Germany</a:t>
            </a:r>
          </a:p>
          <a:p>
            <a:pPr algn="l">
              <a:lnSpc>
                <a:spcPts val="3500"/>
              </a:lnSpc>
            </a:pPr>
            <a:r>
              <a:rPr lang="en-US" sz="2500">
                <a:solidFill>
                  <a:srgbClr val="000000"/>
                </a:solidFill>
                <a:latin typeface="Arial"/>
                <a:ea typeface="Arial"/>
                <a:cs typeface="Arial"/>
                <a:sym typeface="Arial"/>
              </a:rPr>
              <a:t>Dachau Concentration Camp, Dachau, Germany</a:t>
            </a:r>
          </a:p>
          <a:p>
            <a:pPr algn="l">
              <a:lnSpc>
                <a:spcPts val="3500"/>
              </a:lnSpc>
            </a:pPr>
            <a:r>
              <a:rPr lang="en-US" sz="2500">
                <a:solidFill>
                  <a:srgbClr val="000000"/>
                </a:solidFill>
                <a:latin typeface="Arial"/>
                <a:ea typeface="Arial"/>
                <a:cs typeface="Arial"/>
                <a:sym typeface="Arial"/>
              </a:rPr>
              <a:t>Eagle's Nest, Berchtesgaden, Germany</a:t>
            </a:r>
          </a:p>
          <a:p>
            <a:pPr algn="l">
              <a:lnSpc>
                <a:spcPts val="3500"/>
              </a:lnSpc>
            </a:pPr>
          </a:p>
        </p:txBody>
      </p:sp>
      <p:sp>
        <p:nvSpPr>
          <p:cNvPr name="TextBox 10" id="10"/>
          <p:cNvSpPr txBox="true"/>
          <p:nvPr/>
        </p:nvSpPr>
        <p:spPr>
          <a:xfrm rot="0">
            <a:off x="8833677" y="2673636"/>
            <a:ext cx="7804977" cy="4422774"/>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Adolf Hitler</a:t>
            </a:r>
          </a:p>
          <a:p>
            <a:pPr algn="l">
              <a:lnSpc>
                <a:spcPts val="3500"/>
              </a:lnSpc>
            </a:pPr>
            <a:r>
              <a:rPr lang="en-US" sz="2500">
                <a:solidFill>
                  <a:srgbClr val="000000"/>
                </a:solidFill>
                <a:latin typeface="Arial"/>
                <a:ea typeface="Arial"/>
                <a:cs typeface="Arial"/>
                <a:sym typeface="Arial"/>
              </a:rPr>
              <a:t>Hermann Goring</a:t>
            </a:r>
          </a:p>
          <a:p>
            <a:pPr algn="l">
              <a:lnSpc>
                <a:spcPts val="3500"/>
              </a:lnSpc>
            </a:pPr>
            <a:r>
              <a:rPr lang="en-US" sz="2500">
                <a:solidFill>
                  <a:srgbClr val="000000"/>
                </a:solidFill>
                <a:latin typeface="Arial"/>
                <a:ea typeface="Arial"/>
                <a:cs typeface="Arial"/>
                <a:sym typeface="Arial"/>
              </a:rPr>
              <a:t>Heinrich Himmler</a:t>
            </a:r>
          </a:p>
          <a:p>
            <a:pPr algn="l">
              <a:lnSpc>
                <a:spcPts val="3500"/>
              </a:lnSpc>
            </a:pPr>
            <a:r>
              <a:rPr lang="en-US" sz="2500">
                <a:solidFill>
                  <a:srgbClr val="000000"/>
                </a:solidFill>
                <a:latin typeface="Arial"/>
                <a:ea typeface="Arial"/>
                <a:cs typeface="Arial"/>
                <a:sym typeface="Arial"/>
              </a:rPr>
              <a:t>Joseph Goebbels</a:t>
            </a:r>
          </a:p>
          <a:p>
            <a:pPr algn="l">
              <a:lnSpc>
                <a:spcPts val="3500"/>
              </a:lnSpc>
            </a:pPr>
            <a:r>
              <a:rPr lang="en-US" sz="2500">
                <a:solidFill>
                  <a:srgbClr val="000000"/>
                </a:solidFill>
                <a:latin typeface="Arial"/>
                <a:ea typeface="Arial"/>
                <a:cs typeface="Arial"/>
                <a:sym typeface="Arial"/>
              </a:rPr>
              <a:t>Martin Niemoller</a:t>
            </a:r>
          </a:p>
          <a:p>
            <a:pPr algn="l">
              <a:lnSpc>
                <a:spcPts val="3500"/>
              </a:lnSpc>
            </a:pPr>
            <a:r>
              <a:rPr lang="en-US" sz="2500">
                <a:solidFill>
                  <a:srgbClr val="000000"/>
                </a:solidFill>
                <a:latin typeface="Arial"/>
                <a:ea typeface="Arial"/>
                <a:cs typeface="Arial"/>
                <a:sym typeface="Arial"/>
              </a:rPr>
              <a:t>Leni Riefenstahl</a:t>
            </a:r>
          </a:p>
          <a:p>
            <a:pPr algn="l">
              <a:lnSpc>
                <a:spcPts val="3500"/>
              </a:lnSpc>
            </a:pPr>
            <a:r>
              <a:rPr lang="en-US" sz="2500">
                <a:solidFill>
                  <a:srgbClr val="000000"/>
                </a:solidFill>
                <a:latin typeface="Arial"/>
                <a:ea typeface="Arial"/>
                <a:cs typeface="Arial"/>
                <a:sym typeface="Arial"/>
              </a:rPr>
              <a:t>Gertrud Scholtz-Klink</a:t>
            </a:r>
          </a:p>
          <a:p>
            <a:pPr algn="l">
              <a:lnSpc>
                <a:spcPts val="3500"/>
              </a:lnSpc>
            </a:pPr>
            <a:r>
              <a:rPr lang="en-US" sz="2500">
                <a:solidFill>
                  <a:srgbClr val="000000"/>
                </a:solidFill>
                <a:latin typeface="Arial"/>
                <a:ea typeface="Arial"/>
                <a:cs typeface="Arial"/>
                <a:sym typeface="Arial"/>
              </a:rPr>
              <a:t>Christine Bielenberg</a:t>
            </a:r>
          </a:p>
          <a:p>
            <a:pPr algn="l">
              <a:lnSpc>
                <a:spcPts val="3500"/>
              </a:lnSpc>
            </a:pPr>
            <a:r>
              <a:rPr lang="en-US" sz="2500">
                <a:solidFill>
                  <a:srgbClr val="000000"/>
                </a:solidFill>
                <a:latin typeface="Arial"/>
                <a:ea typeface="Arial"/>
                <a:cs typeface="Arial"/>
                <a:sym typeface="Arial"/>
              </a:rPr>
              <a:t>Sophie Scholl</a:t>
            </a:r>
          </a:p>
          <a:p>
            <a:pPr algn="l">
              <a:lnSpc>
                <a:spcPts val="3500"/>
              </a:lnSpc>
            </a:pPr>
          </a:p>
        </p:txBody>
      </p:sp>
      <p:sp>
        <p:nvSpPr>
          <p:cNvPr name="TextBox 11" id="11"/>
          <p:cNvSpPr txBox="true"/>
          <p:nvPr/>
        </p:nvSpPr>
        <p:spPr>
          <a:xfrm rot="0">
            <a:off x="1007553" y="1663991"/>
            <a:ext cx="7826125" cy="958845"/>
          </a:xfrm>
          <a:prstGeom prst="rect">
            <a:avLst/>
          </a:prstGeom>
        </p:spPr>
        <p:txBody>
          <a:bodyPr anchor="t" rtlCol="false" tIns="0" lIns="0" bIns="0" rIns="0">
            <a:spAutoFit/>
          </a:bodyPr>
          <a:lstStyle/>
          <a:p>
            <a:pPr algn="ctr">
              <a:lnSpc>
                <a:spcPts val="7000"/>
              </a:lnSpc>
            </a:pPr>
            <a:r>
              <a:rPr lang="en-US" b="true" sz="5000" i="true">
                <a:solidFill>
                  <a:srgbClr val="0F6FC6"/>
                </a:solidFill>
                <a:latin typeface="Arial Bold Italics"/>
                <a:ea typeface="Arial Bold Italics"/>
                <a:cs typeface="Arial Bold Italics"/>
                <a:sym typeface="Arial Bold Italics"/>
              </a:rPr>
              <a:t>Historical Sites</a:t>
            </a:r>
          </a:p>
        </p:txBody>
      </p:sp>
      <p:sp>
        <p:nvSpPr>
          <p:cNvPr name="TextBox 12" id="12"/>
          <p:cNvSpPr txBox="true"/>
          <p:nvPr/>
        </p:nvSpPr>
        <p:spPr>
          <a:xfrm rot="0">
            <a:off x="8833677" y="1663991"/>
            <a:ext cx="7826125" cy="958845"/>
          </a:xfrm>
          <a:prstGeom prst="rect">
            <a:avLst/>
          </a:prstGeom>
        </p:spPr>
        <p:txBody>
          <a:bodyPr anchor="t" rtlCol="false" tIns="0" lIns="0" bIns="0" rIns="0">
            <a:spAutoFit/>
          </a:bodyPr>
          <a:lstStyle/>
          <a:p>
            <a:pPr algn="ctr">
              <a:lnSpc>
                <a:spcPts val="7000"/>
              </a:lnSpc>
            </a:pPr>
            <a:r>
              <a:rPr lang="en-US" b="true" sz="5000" i="true">
                <a:solidFill>
                  <a:srgbClr val="0F6FC6"/>
                </a:solidFill>
                <a:latin typeface="Arial Bold Italics"/>
                <a:ea typeface="Arial Bold Italics"/>
                <a:cs typeface="Arial Bold Italics"/>
                <a:sym typeface="Arial Bold Italics"/>
              </a:rPr>
              <a:t>Historical Figures</a:t>
            </a:r>
          </a:p>
        </p:txBody>
      </p:sp>
      <p:grpSp>
        <p:nvGrpSpPr>
          <p:cNvPr name="Group 13" id="13"/>
          <p:cNvGrpSpPr/>
          <p:nvPr/>
        </p:nvGrpSpPr>
        <p:grpSpPr>
          <a:xfrm rot="0">
            <a:off x="11383909" y="9739685"/>
            <a:ext cx="5555351" cy="530224"/>
            <a:chOff x="0" y="0"/>
            <a:chExt cx="7407135" cy="706965"/>
          </a:xfrm>
        </p:grpSpPr>
        <p:sp>
          <p:nvSpPr>
            <p:cNvPr name="Freeform 14" id="14"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5" id="15"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6" id="16"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7" id="17"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8" id="18"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9" id="19"/>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0" y="9613901"/>
            <a:ext cx="12149667" cy="673099"/>
          </a:xfrm>
          <a:prstGeom prst="rect">
            <a:avLst/>
          </a:prstGeom>
        </p:spPr>
        <p:txBody>
          <a:bodyPr anchor="t" rtlCol="false" tIns="0" lIns="0" bIns="0" rIns="0">
            <a:spAutoFit/>
          </a:bodyPr>
          <a:lstStyle/>
          <a:p>
            <a:pPr algn="ctr">
              <a:lnSpc>
                <a:spcPts val="4900"/>
              </a:lnSpc>
            </a:pPr>
            <a:r>
              <a:rPr lang="en-US" sz="3500" b="true">
                <a:solidFill>
                  <a:srgbClr val="004AAD"/>
                </a:solidFill>
                <a:latin typeface="Arial Bold"/>
                <a:ea typeface="Arial Bold"/>
                <a:cs typeface="Arial Bold"/>
                <a:sym typeface="Arial Bold"/>
              </a:rPr>
              <a:t>Strand Three: The History of Europe and the Wider World</a:t>
            </a:r>
          </a:p>
        </p:txBody>
      </p:sp>
      <p:sp>
        <p:nvSpPr>
          <p:cNvPr name="TextBox 4" id="4"/>
          <p:cNvSpPr txBox="true"/>
          <p:nvPr/>
        </p:nvSpPr>
        <p:spPr>
          <a:xfrm rot="0">
            <a:off x="0" y="3418199"/>
            <a:ext cx="18288000" cy="1622422"/>
          </a:xfrm>
          <a:prstGeom prst="rect">
            <a:avLst/>
          </a:prstGeom>
        </p:spPr>
        <p:txBody>
          <a:bodyPr anchor="t" rtlCol="false" tIns="0" lIns="0" bIns="0" rIns="0">
            <a:spAutoFit/>
          </a:bodyPr>
          <a:lstStyle/>
          <a:p>
            <a:pPr algn="ctr">
              <a:lnSpc>
                <a:spcPts val="11900"/>
              </a:lnSpc>
            </a:pPr>
            <a:r>
              <a:rPr lang="en-US" b="true" sz="8500" spc="382">
                <a:solidFill>
                  <a:srgbClr val="004AAD"/>
                </a:solidFill>
                <a:latin typeface="Arial Bold"/>
                <a:ea typeface="Arial Bold"/>
                <a:cs typeface="Arial Bold"/>
                <a:sym typeface="Arial Bold"/>
              </a:rPr>
              <a:t>24.1: HITLER'S RISE TO POWER</a:t>
            </a:r>
          </a:p>
        </p:txBody>
      </p:sp>
      <p:sp>
        <p:nvSpPr>
          <p:cNvPr name="TextBox 5" id="5"/>
          <p:cNvSpPr txBox="true"/>
          <p:nvPr/>
        </p:nvSpPr>
        <p:spPr>
          <a:xfrm rot="0">
            <a:off x="351814" y="3808722"/>
            <a:ext cx="17584398" cy="1193800"/>
          </a:xfrm>
          <a:prstGeom prst="rect">
            <a:avLst/>
          </a:prstGeom>
        </p:spPr>
        <p:txBody>
          <a:bodyPr anchor="t" rtlCol="false" tIns="0" lIns="0" bIns="0" rIns="0">
            <a:spAutoFit/>
          </a:bodyPr>
          <a:lstStyle/>
          <a:p>
            <a:pPr algn="ctr">
              <a:lnSpc>
                <a:spcPts val="9200"/>
              </a:lnSpc>
            </a:pPr>
            <a:r>
              <a:rPr lang="en-US" sz="8000" spc="2400">
                <a:solidFill>
                  <a:srgbClr val="FFFFFF"/>
                </a:solidFill>
                <a:latin typeface="Daydream"/>
                <a:ea typeface="Daydream"/>
                <a:cs typeface="Daydream"/>
                <a:sym typeface="Daydream"/>
              </a:rPr>
              <a:t>24.1: hitler's rise to power</a:t>
            </a:r>
          </a:p>
        </p:txBody>
      </p:sp>
      <p:sp>
        <p:nvSpPr>
          <p:cNvPr name="TextBox 6" id="6"/>
          <p:cNvSpPr txBox="true"/>
          <p:nvPr/>
        </p:nvSpPr>
        <p:spPr>
          <a:xfrm rot="0">
            <a:off x="15103736" y="-14772"/>
            <a:ext cx="2738785" cy="591277"/>
          </a:xfrm>
          <a:prstGeom prst="rect">
            <a:avLst/>
          </a:prstGeom>
        </p:spPr>
        <p:txBody>
          <a:bodyPr anchor="t" rtlCol="false" tIns="0" lIns="0" bIns="0" rIns="0">
            <a:spAutoFit/>
          </a:bodyPr>
          <a:lstStyle/>
          <a:p>
            <a:pPr algn="r">
              <a:lnSpc>
                <a:spcPts val="4206"/>
              </a:lnSpc>
            </a:pPr>
            <a:r>
              <a:rPr lang="en-US" b="true" sz="3004">
                <a:solidFill>
                  <a:srgbClr val="FFFFFF"/>
                </a:solidFill>
                <a:latin typeface="Old Standard Bold"/>
                <a:ea typeface="Old Standard Bold"/>
                <a:cs typeface="Old Standard Bold"/>
                <a:sym typeface="Old Standard Bold"/>
              </a:rPr>
              <a:t>Chapter 24</a:t>
            </a:r>
          </a:p>
        </p:txBody>
      </p:sp>
      <p:sp>
        <p:nvSpPr>
          <p:cNvPr name="TextBox 7" id="7"/>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b="true">
                <a:solidFill>
                  <a:srgbClr val="FFFFFF"/>
                </a:solidFill>
                <a:latin typeface="Old Standard Bold"/>
                <a:ea typeface="Old Standard Bold"/>
                <a:cs typeface="Old Standard Bold"/>
                <a:sym typeface="Old Standard Bold"/>
              </a:rPr>
              <a:t>1920-1939</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1255299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Chapter Twenty-Four: Life in Nazi Germany</a:t>
            </a:r>
          </a:p>
        </p:txBody>
      </p:sp>
      <p:sp>
        <p:nvSpPr>
          <p:cNvPr name="TextBox 7" id="7"/>
          <p:cNvSpPr txBox="true"/>
          <p:nvPr/>
        </p:nvSpPr>
        <p:spPr>
          <a:xfrm rot="0">
            <a:off x="1007553" y="413036"/>
            <a:ext cx="15609955" cy="1530349"/>
          </a:xfrm>
          <a:prstGeom prst="rect">
            <a:avLst/>
          </a:prstGeom>
        </p:spPr>
        <p:txBody>
          <a:bodyPr anchor="t" rtlCol="false" tIns="0" lIns="0" bIns="0" rIns="0">
            <a:spAutoFit/>
          </a:bodyPr>
          <a:lstStyle/>
          <a:p>
            <a:pPr algn="l">
              <a:lnSpc>
                <a:spcPts val="11200"/>
              </a:lnSpc>
            </a:pPr>
            <a:r>
              <a:rPr lang="en-US" sz="8000" b="true">
                <a:solidFill>
                  <a:srgbClr val="004AAD"/>
                </a:solidFill>
                <a:latin typeface="Arial Bold"/>
                <a:ea typeface="Arial Bold"/>
                <a:cs typeface="Arial Bold"/>
                <a:sym typeface="Arial Bold"/>
              </a:rPr>
              <a:t>The Nazi Party</a:t>
            </a:r>
          </a:p>
        </p:txBody>
      </p:sp>
      <p:sp>
        <p:nvSpPr>
          <p:cNvPr name="TextBox 8" id="8"/>
          <p:cNvSpPr txBox="true"/>
          <p:nvPr/>
        </p:nvSpPr>
        <p:spPr>
          <a:xfrm rot="0">
            <a:off x="1007553" y="1829085"/>
            <a:ext cx="15609955" cy="7896225"/>
          </a:xfrm>
          <a:prstGeom prst="rect">
            <a:avLst/>
          </a:prstGeom>
        </p:spPr>
        <p:txBody>
          <a:bodyPr anchor="t" rtlCol="false" tIns="0" lIns="0" bIns="0" rIns="0">
            <a:spAutoFit/>
          </a:bodyPr>
          <a:lstStyle/>
          <a:p>
            <a:pPr algn="just">
              <a:lnSpc>
                <a:spcPts val="4199"/>
              </a:lnSpc>
            </a:pPr>
            <a:r>
              <a:rPr lang="en-US" sz="2999">
                <a:solidFill>
                  <a:srgbClr val="000000"/>
                </a:solidFill>
                <a:latin typeface="Arial"/>
                <a:ea typeface="Arial"/>
                <a:cs typeface="Arial"/>
                <a:sym typeface="Arial"/>
              </a:rPr>
              <a:t>The </a:t>
            </a:r>
            <a:r>
              <a:rPr lang="en-US" sz="2999" b="true">
                <a:solidFill>
                  <a:srgbClr val="000000"/>
                </a:solidFill>
                <a:latin typeface="Arial Bold"/>
                <a:ea typeface="Arial Bold"/>
                <a:cs typeface="Arial Bold"/>
                <a:sym typeface="Arial Bold"/>
              </a:rPr>
              <a:t>National Socialist German Worker’s Party</a:t>
            </a:r>
            <a:r>
              <a:rPr lang="en-US" sz="2999">
                <a:solidFill>
                  <a:srgbClr val="000000"/>
                </a:solidFill>
                <a:latin typeface="Arial"/>
                <a:ea typeface="Arial"/>
                <a:cs typeface="Arial"/>
                <a:sym typeface="Arial"/>
              </a:rPr>
              <a:t> (</a:t>
            </a:r>
            <a:r>
              <a:rPr lang="en-US" sz="2999" b="true">
                <a:solidFill>
                  <a:srgbClr val="000000"/>
                </a:solidFill>
                <a:latin typeface="Arial Bold"/>
                <a:ea typeface="Arial Bold"/>
                <a:cs typeface="Arial Bold"/>
                <a:sym typeface="Arial Bold"/>
              </a:rPr>
              <a:t>NSDAP</a:t>
            </a:r>
            <a:r>
              <a:rPr lang="en-US" sz="2999">
                <a:solidFill>
                  <a:srgbClr val="000000"/>
                </a:solidFill>
                <a:latin typeface="Arial"/>
                <a:ea typeface="Arial"/>
                <a:cs typeface="Arial"/>
                <a:sym typeface="Arial"/>
              </a:rPr>
              <a:t>), or </a:t>
            </a:r>
            <a:r>
              <a:rPr lang="en-US" sz="2999" b="true">
                <a:solidFill>
                  <a:srgbClr val="000000"/>
                </a:solidFill>
                <a:latin typeface="Arial Bold"/>
                <a:ea typeface="Arial Bold"/>
                <a:cs typeface="Arial Bold"/>
                <a:sym typeface="Arial Bold"/>
              </a:rPr>
              <a:t>Nazi Party</a:t>
            </a:r>
            <a:r>
              <a:rPr lang="en-US" sz="2999">
                <a:solidFill>
                  <a:srgbClr val="000000"/>
                </a:solidFill>
                <a:latin typeface="Arial"/>
                <a:ea typeface="Arial"/>
                <a:cs typeface="Arial"/>
                <a:sym typeface="Arial"/>
              </a:rPr>
              <a:t> for short was founded in 1919 and was originally very small. </a:t>
            </a:r>
            <a:r>
              <a:rPr lang="en-US" sz="2999">
                <a:solidFill>
                  <a:srgbClr val="000000"/>
                </a:solidFill>
                <a:latin typeface="Arial"/>
                <a:ea typeface="Arial"/>
                <a:cs typeface="Arial"/>
                <a:sym typeface="Arial"/>
              </a:rPr>
              <a:t>Extremely anti-Communist, the Nazi Party wanted to scrap the Treaty of Versailles. After World War I, Adolf Hitler worked as a spy for the German Army and was sent to investigate the Party in Munich in 1919. He went to a meeting and gave a speech for which he was then asked to become a member. Hitler was a gifted speaker and was soon chosen as party leader.</a:t>
            </a:r>
          </a:p>
          <a:p>
            <a:pPr algn="just">
              <a:lnSpc>
                <a:spcPts val="4199"/>
              </a:lnSpc>
            </a:pPr>
            <a:r>
              <a:rPr lang="en-US" sz="2999">
                <a:solidFill>
                  <a:srgbClr val="000000"/>
                </a:solidFill>
                <a:latin typeface="Arial"/>
                <a:ea typeface="Arial"/>
                <a:cs typeface="Arial"/>
                <a:sym typeface="Arial"/>
              </a:rPr>
              <a:t>Hitler and the Nazi Party organised a rebellion in Munich in November 1923, commonly known as </a:t>
            </a:r>
            <a:r>
              <a:rPr lang="en-US" sz="2999" b="true">
                <a:solidFill>
                  <a:srgbClr val="000000"/>
                </a:solidFill>
                <a:latin typeface="Arial Bold"/>
                <a:ea typeface="Arial Bold"/>
                <a:cs typeface="Arial Bold"/>
                <a:sym typeface="Arial Bold"/>
              </a:rPr>
              <a:t>the Beer Hall Putsch</a:t>
            </a:r>
            <a:r>
              <a:rPr lang="en-US" sz="2999">
                <a:solidFill>
                  <a:srgbClr val="000000"/>
                </a:solidFill>
                <a:latin typeface="Arial"/>
                <a:ea typeface="Arial"/>
                <a:cs typeface="Arial"/>
                <a:sym typeface="Arial"/>
              </a:rPr>
              <a:t> became it began in a beer hall. It was quickly halted and Hitler, along with other Nazis, was sent to prison. Hitler was released after nine months of his four-year sentence. While in prison, he wrote </a:t>
            </a:r>
            <a:r>
              <a:rPr lang="en-US" b="true" sz="2999" i="true">
                <a:solidFill>
                  <a:srgbClr val="000000"/>
                </a:solidFill>
                <a:latin typeface="Arial Bold Italics"/>
                <a:ea typeface="Arial Bold Italics"/>
                <a:cs typeface="Arial Bold Italics"/>
                <a:sym typeface="Arial Bold Italics"/>
              </a:rPr>
              <a:t>Mein Kampf </a:t>
            </a:r>
            <a:r>
              <a:rPr lang="en-US" sz="2999">
                <a:solidFill>
                  <a:srgbClr val="000000"/>
                </a:solidFill>
                <a:latin typeface="Arial"/>
                <a:ea typeface="Arial"/>
                <a:cs typeface="Arial"/>
                <a:sym typeface="Arial"/>
              </a:rPr>
              <a:t>('</a:t>
            </a:r>
            <a:r>
              <a:rPr lang="en-US" sz="2999" i="true">
                <a:solidFill>
                  <a:srgbClr val="000000"/>
                </a:solidFill>
                <a:latin typeface="Arial Italics"/>
                <a:ea typeface="Arial Italics"/>
                <a:cs typeface="Arial Italics"/>
                <a:sym typeface="Arial Italics"/>
              </a:rPr>
              <a:t>My Struggle</a:t>
            </a:r>
            <a:r>
              <a:rPr lang="en-US" sz="2999">
                <a:solidFill>
                  <a:srgbClr val="000000"/>
                </a:solidFill>
                <a:latin typeface="Arial"/>
                <a:ea typeface="Arial"/>
                <a:cs typeface="Arial"/>
                <a:sym typeface="Arial"/>
              </a:rPr>
              <a:t>'), which outline the core Nazi beliefs and his vision for the future of Germany. In it, he claimed the Jews and communists in particular were major threats to Germany. This marked the beginning of his persecution of the Jews. He also put emphasis on 'racial purity' and demanded an end to the humiliating Treaty of Versailles and more territory for Germany in Central Europe - which he called </a:t>
            </a:r>
            <a:r>
              <a:rPr lang="en-US" sz="2999" b="true">
                <a:solidFill>
                  <a:srgbClr val="000000"/>
                </a:solidFill>
                <a:latin typeface="Arial Bold"/>
                <a:ea typeface="Arial Bold"/>
                <a:cs typeface="Arial Bold"/>
                <a:sym typeface="Arial Bold"/>
              </a:rPr>
              <a:t>Lebensraum </a:t>
            </a:r>
            <a:r>
              <a:rPr lang="en-US" sz="2999">
                <a:solidFill>
                  <a:srgbClr val="000000"/>
                </a:solidFill>
                <a:latin typeface="Arial"/>
                <a:ea typeface="Arial"/>
                <a:cs typeface="Arial"/>
                <a:sym typeface="Arial"/>
              </a:rPr>
              <a:t>('living space' for ethnic Germans). </a:t>
            </a:r>
          </a:p>
        </p:txBody>
      </p:sp>
      <p:sp>
        <p:nvSpPr>
          <p:cNvPr name="TextBox 9" id="9"/>
          <p:cNvSpPr txBox="true"/>
          <p:nvPr/>
        </p:nvSpPr>
        <p:spPr>
          <a:xfrm rot="-5400000">
            <a:off x="-4933883" y="4908550"/>
            <a:ext cx="10458316" cy="469900"/>
          </a:xfrm>
          <a:prstGeom prst="rect">
            <a:avLst/>
          </a:prstGeom>
        </p:spPr>
        <p:txBody>
          <a:bodyPr anchor="t" rtlCol="false" tIns="0" lIns="0" bIns="0" rIns="0">
            <a:spAutoFit/>
          </a:bodyPr>
          <a:lstStyle/>
          <a:p>
            <a:pPr algn="ctr">
              <a:lnSpc>
                <a:spcPts val="3499"/>
              </a:lnSpc>
            </a:pPr>
            <a:r>
              <a:rPr lang="en-US" sz="2499" b="true">
                <a:solidFill>
                  <a:srgbClr val="FFFFFF"/>
                </a:solidFill>
                <a:latin typeface="Arial Bold"/>
                <a:ea typeface="Arial Bold"/>
                <a:cs typeface="Arial Bold"/>
                <a:sym typeface="Arial Bold"/>
              </a:rPr>
              <a:t>Strand Three: The History of Europe and the Wider World</a:t>
            </a: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Freeform 6" id="6"/>
          <p:cNvSpPr/>
          <p:nvPr/>
        </p:nvSpPr>
        <p:spPr>
          <a:xfrm flipH="false" flipV="false" rot="0">
            <a:off x="5997314" y="0"/>
            <a:ext cx="6293373" cy="9725311"/>
          </a:xfrm>
          <a:custGeom>
            <a:avLst/>
            <a:gdLst/>
            <a:ahLst/>
            <a:cxnLst/>
            <a:rect r="r" b="b" t="t" l="l"/>
            <a:pathLst>
              <a:path h="9725311" w="6293373">
                <a:moveTo>
                  <a:pt x="0" y="0"/>
                </a:moveTo>
                <a:lnTo>
                  <a:pt x="6293372" y="0"/>
                </a:lnTo>
                <a:lnTo>
                  <a:pt x="6293372" y="9725311"/>
                </a:lnTo>
                <a:lnTo>
                  <a:pt x="0" y="9725311"/>
                </a:lnTo>
                <a:lnTo>
                  <a:pt x="0" y="0"/>
                </a:lnTo>
                <a:close/>
              </a:path>
            </a:pathLst>
          </a:custGeom>
          <a:blipFill>
            <a:blip r:embed="rId2"/>
            <a:stretch>
              <a:fillRect l="0" t="0" r="0" b="0"/>
            </a:stretch>
          </a:blipFill>
        </p:spPr>
      </p:sp>
      <p:sp>
        <p:nvSpPr>
          <p:cNvPr name="TextBox 7" id="7"/>
          <p:cNvSpPr txBox="true"/>
          <p:nvPr/>
        </p:nvSpPr>
        <p:spPr>
          <a:xfrm rot="5400000">
            <a:off x="1255299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Chapter Twenty-Four: Life in Nazi Germany</a:t>
            </a:r>
          </a:p>
        </p:txBody>
      </p:sp>
      <p:sp>
        <p:nvSpPr>
          <p:cNvPr name="TextBox 8" id="8"/>
          <p:cNvSpPr txBox="true"/>
          <p:nvPr/>
        </p:nvSpPr>
        <p:spPr>
          <a:xfrm rot="-5400000">
            <a:off x="-4933883" y="4908550"/>
            <a:ext cx="10458316" cy="469900"/>
          </a:xfrm>
          <a:prstGeom prst="rect">
            <a:avLst/>
          </a:prstGeom>
        </p:spPr>
        <p:txBody>
          <a:bodyPr anchor="t" rtlCol="false" tIns="0" lIns="0" bIns="0" rIns="0">
            <a:spAutoFit/>
          </a:bodyPr>
          <a:lstStyle/>
          <a:p>
            <a:pPr algn="ctr">
              <a:lnSpc>
                <a:spcPts val="3499"/>
              </a:lnSpc>
            </a:pPr>
            <a:r>
              <a:rPr lang="en-US" sz="2499" b="true">
                <a:solidFill>
                  <a:srgbClr val="FFFFFF"/>
                </a:solidFill>
                <a:latin typeface="Arial Bold"/>
                <a:ea typeface="Arial Bold"/>
                <a:cs typeface="Arial Bold"/>
                <a:sym typeface="Arial Bold"/>
              </a:rPr>
              <a:t>Strand Three: The History of Europe and the Wider World</a:t>
            </a:r>
          </a:p>
        </p:txBody>
      </p:sp>
      <p:sp>
        <p:nvSpPr>
          <p:cNvPr name="TextBox 9" id="9"/>
          <p:cNvSpPr txBox="true"/>
          <p:nvPr/>
        </p:nvSpPr>
        <p:spPr>
          <a:xfrm rot="0">
            <a:off x="1028700" y="9794294"/>
            <a:ext cx="11960150" cy="344805"/>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3"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4"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5" tooltip="https://educate.ie/"/>
              </a:rPr>
              <a:t>educate.ie</a:t>
            </a:r>
            <a:r>
              <a:rPr lang="en-US" sz="1800">
                <a:solidFill>
                  <a:srgbClr val="000000"/>
                </a:solidFill>
                <a:latin typeface="Arial"/>
                <a:ea typeface="Arial"/>
                <a:cs typeface="Arial"/>
                <a:sym typeface="Arial"/>
              </a:rPr>
              <a:t>)</a:t>
            </a: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0418905" y="6398508"/>
            <a:ext cx="6219750" cy="3043108"/>
            <a:chOff x="0" y="0"/>
            <a:chExt cx="8293000" cy="4057477"/>
          </a:xfrm>
        </p:grpSpPr>
        <p:grpSp>
          <p:nvGrpSpPr>
            <p:cNvPr name="Group 7" id="7"/>
            <p:cNvGrpSpPr/>
            <p:nvPr/>
          </p:nvGrpSpPr>
          <p:grpSpPr>
            <a:xfrm rot="0">
              <a:off x="0" y="0"/>
              <a:ext cx="8293000" cy="4057477"/>
              <a:chOff x="0" y="0"/>
              <a:chExt cx="1777976" cy="869902"/>
            </a:xfrm>
          </p:grpSpPr>
          <p:sp>
            <p:nvSpPr>
              <p:cNvPr name="Freeform 8" id="8"/>
              <p:cNvSpPr/>
              <p:nvPr/>
            </p:nvSpPr>
            <p:spPr>
              <a:xfrm flipH="false" flipV="false" rot="0">
                <a:off x="0" y="0"/>
                <a:ext cx="1777976" cy="869902"/>
              </a:xfrm>
              <a:custGeom>
                <a:avLst/>
                <a:gdLst/>
                <a:ahLst/>
                <a:cxnLst/>
                <a:rect r="r" b="b" t="t" l="l"/>
                <a:pathLst>
                  <a:path h="869902" w="1777976">
                    <a:moveTo>
                      <a:pt x="0" y="0"/>
                    </a:moveTo>
                    <a:lnTo>
                      <a:pt x="1777976" y="0"/>
                    </a:lnTo>
                    <a:lnTo>
                      <a:pt x="1777976" y="869902"/>
                    </a:lnTo>
                    <a:lnTo>
                      <a:pt x="0" y="869902"/>
                    </a:lnTo>
                    <a:close/>
                  </a:path>
                </a:pathLst>
              </a:custGeom>
              <a:solidFill>
                <a:srgbClr val="55C9FE"/>
              </a:solidFill>
              <a:ln w="38100" cap="sq">
                <a:solidFill>
                  <a:srgbClr val="004AAD"/>
                </a:solidFill>
                <a:prstDash val="solid"/>
                <a:miter/>
              </a:ln>
            </p:spPr>
          </p:sp>
          <p:sp>
            <p:nvSpPr>
              <p:cNvPr name="TextBox 9" id="9"/>
              <p:cNvSpPr txBox="true"/>
              <p:nvPr/>
            </p:nvSpPr>
            <p:spPr>
              <a:xfrm>
                <a:off x="0" y="-104775"/>
                <a:ext cx="1777976" cy="974677"/>
              </a:xfrm>
              <a:prstGeom prst="rect">
                <a:avLst/>
              </a:prstGeom>
            </p:spPr>
            <p:txBody>
              <a:bodyPr anchor="ctr" rtlCol="false" tIns="46804" lIns="46804" bIns="46804" rIns="46804"/>
              <a:lstStyle/>
              <a:p>
                <a:pPr algn="ctr">
                  <a:lnSpc>
                    <a:spcPts val="3500"/>
                  </a:lnSpc>
                </a:pPr>
              </a:p>
            </p:txBody>
          </p:sp>
        </p:grpSp>
        <p:sp>
          <p:nvSpPr>
            <p:cNvPr name="Freeform 10" id="10"/>
            <p:cNvSpPr/>
            <p:nvPr/>
          </p:nvSpPr>
          <p:spPr>
            <a:xfrm flipH="false" flipV="false" rot="0">
              <a:off x="5390985" y="112787"/>
              <a:ext cx="2702146" cy="3831904"/>
            </a:xfrm>
            <a:custGeom>
              <a:avLst/>
              <a:gdLst/>
              <a:ahLst/>
              <a:cxnLst/>
              <a:rect r="r" b="b" t="t" l="l"/>
              <a:pathLst>
                <a:path h="3831904" w="2702146">
                  <a:moveTo>
                    <a:pt x="0" y="0"/>
                  </a:moveTo>
                  <a:lnTo>
                    <a:pt x="2702146" y="0"/>
                  </a:lnTo>
                  <a:lnTo>
                    <a:pt x="2702146" y="3831904"/>
                  </a:lnTo>
                  <a:lnTo>
                    <a:pt x="0" y="3831904"/>
                  </a:lnTo>
                  <a:lnTo>
                    <a:pt x="0" y="0"/>
                  </a:lnTo>
                  <a:close/>
                </a:path>
              </a:pathLst>
            </a:custGeom>
            <a:blipFill>
              <a:blip r:embed="rId2"/>
              <a:stretch>
                <a:fillRect l="0" t="0" r="0" b="0"/>
              </a:stretch>
            </a:blipFill>
          </p:spPr>
        </p:sp>
        <p:sp>
          <p:nvSpPr>
            <p:cNvPr name="TextBox 11" id="11"/>
            <p:cNvSpPr txBox="true"/>
            <p:nvPr/>
          </p:nvSpPr>
          <p:spPr>
            <a:xfrm rot="0">
              <a:off x="212921" y="910507"/>
              <a:ext cx="4954543" cy="2699385"/>
            </a:xfrm>
            <a:prstGeom prst="rect">
              <a:avLst/>
            </a:prstGeom>
          </p:spPr>
          <p:txBody>
            <a:bodyPr anchor="t" rtlCol="false" tIns="0" lIns="0" bIns="0" rIns="0">
              <a:spAutoFit/>
            </a:bodyPr>
            <a:lstStyle/>
            <a:p>
              <a:pPr algn="just">
                <a:lnSpc>
                  <a:spcPts val="3089"/>
                </a:lnSpc>
              </a:pPr>
              <a:r>
                <a:rPr lang="en-US" sz="2999">
                  <a:solidFill>
                    <a:srgbClr val="0F6FC6"/>
                  </a:solidFill>
                  <a:latin typeface="Arial"/>
                  <a:ea typeface="Arial"/>
                  <a:cs typeface="Arial"/>
                  <a:sym typeface="Arial"/>
                </a:rPr>
                <a:t>The </a:t>
              </a:r>
              <a:r>
                <a:rPr lang="en-US" b="true" sz="2999">
                  <a:solidFill>
                    <a:srgbClr val="0F6FC6"/>
                  </a:solidFill>
                  <a:latin typeface="Arial Bold"/>
                  <a:ea typeface="Arial Bold"/>
                  <a:cs typeface="Arial Bold"/>
                  <a:sym typeface="Arial Bold"/>
                </a:rPr>
                <a:t>stormtroopers </a:t>
              </a:r>
              <a:r>
                <a:rPr lang="en-US" sz="2999">
                  <a:solidFill>
                    <a:srgbClr val="0F6FC6"/>
                  </a:solidFill>
                  <a:latin typeface="Arial"/>
                  <a:ea typeface="Arial"/>
                  <a:cs typeface="Arial"/>
                  <a:sym typeface="Arial"/>
                </a:rPr>
                <a:t>from Star Wars are named after the </a:t>
              </a:r>
              <a:r>
                <a:rPr lang="en-US" b="true" sz="2999">
                  <a:solidFill>
                    <a:srgbClr val="0F6FC6"/>
                  </a:solidFill>
                  <a:latin typeface="Arial Bold"/>
                  <a:ea typeface="Arial Bold"/>
                  <a:cs typeface="Arial Bold"/>
                  <a:sym typeface="Arial Bold"/>
                </a:rPr>
                <a:t>Sturmabteilung (SA)</a:t>
              </a:r>
              <a:r>
                <a:rPr lang="en-US" sz="2999">
                  <a:solidFill>
                    <a:srgbClr val="0F6FC6"/>
                  </a:solidFill>
                  <a:latin typeface="Arial"/>
                  <a:ea typeface="Arial"/>
                  <a:cs typeface="Arial"/>
                  <a:sym typeface="Arial"/>
                </a:rPr>
                <a:t>.</a:t>
              </a:r>
            </a:p>
          </p:txBody>
        </p:sp>
        <p:sp>
          <p:nvSpPr>
            <p:cNvPr name="TextBox 12" id="12"/>
            <p:cNvSpPr txBox="true"/>
            <p:nvPr/>
          </p:nvSpPr>
          <p:spPr>
            <a:xfrm rot="0">
              <a:off x="212921" y="117008"/>
              <a:ext cx="4954543" cy="803024"/>
            </a:xfrm>
            <a:prstGeom prst="rect">
              <a:avLst/>
            </a:prstGeom>
          </p:spPr>
          <p:txBody>
            <a:bodyPr anchor="t" rtlCol="false" tIns="0" lIns="0" bIns="0" rIns="0">
              <a:spAutoFit/>
            </a:bodyPr>
            <a:lstStyle/>
            <a:p>
              <a:pPr algn="ctr">
                <a:lnSpc>
                  <a:spcPts val="4449"/>
                </a:lnSpc>
              </a:pPr>
              <a:r>
                <a:rPr lang="en-US" b="true" sz="3503" i="true">
                  <a:solidFill>
                    <a:srgbClr val="004AAD"/>
                  </a:solidFill>
                  <a:latin typeface="Arial Bold Italics"/>
                  <a:ea typeface="Arial Bold Italics"/>
                  <a:cs typeface="Arial Bold Italics"/>
                  <a:sym typeface="Arial Bold Italics"/>
                </a:rPr>
                <a:t>Did you know?</a:t>
              </a:r>
            </a:p>
          </p:txBody>
        </p:sp>
      </p:grpSp>
      <p:grpSp>
        <p:nvGrpSpPr>
          <p:cNvPr name="Group 13" id="13"/>
          <p:cNvGrpSpPr/>
          <p:nvPr/>
        </p:nvGrpSpPr>
        <p:grpSpPr>
          <a:xfrm rot="0">
            <a:off x="1028700" y="6398508"/>
            <a:ext cx="6219750" cy="3299394"/>
            <a:chOff x="0" y="0"/>
            <a:chExt cx="8293000" cy="4399192"/>
          </a:xfrm>
        </p:grpSpPr>
        <p:grpSp>
          <p:nvGrpSpPr>
            <p:cNvPr name="Group 14" id="14"/>
            <p:cNvGrpSpPr/>
            <p:nvPr/>
          </p:nvGrpSpPr>
          <p:grpSpPr>
            <a:xfrm rot="0">
              <a:off x="0" y="0"/>
              <a:ext cx="8293000" cy="4399192"/>
              <a:chOff x="0" y="0"/>
              <a:chExt cx="1777976" cy="943164"/>
            </a:xfrm>
          </p:grpSpPr>
          <p:sp>
            <p:nvSpPr>
              <p:cNvPr name="Freeform 15" id="15"/>
              <p:cNvSpPr/>
              <p:nvPr/>
            </p:nvSpPr>
            <p:spPr>
              <a:xfrm flipH="false" flipV="false" rot="0">
                <a:off x="0" y="0"/>
                <a:ext cx="1777976" cy="943164"/>
              </a:xfrm>
              <a:custGeom>
                <a:avLst/>
                <a:gdLst/>
                <a:ahLst/>
                <a:cxnLst/>
                <a:rect r="r" b="b" t="t" l="l"/>
                <a:pathLst>
                  <a:path h="943164" w="1777976">
                    <a:moveTo>
                      <a:pt x="0" y="0"/>
                    </a:moveTo>
                    <a:lnTo>
                      <a:pt x="1777976" y="0"/>
                    </a:lnTo>
                    <a:lnTo>
                      <a:pt x="1777976" y="943164"/>
                    </a:lnTo>
                    <a:lnTo>
                      <a:pt x="0" y="943164"/>
                    </a:lnTo>
                    <a:close/>
                  </a:path>
                </a:pathLst>
              </a:custGeom>
              <a:solidFill>
                <a:srgbClr val="55C9FE"/>
              </a:solidFill>
              <a:ln w="38100" cap="sq">
                <a:solidFill>
                  <a:srgbClr val="004AAD"/>
                </a:solidFill>
                <a:prstDash val="solid"/>
                <a:miter/>
              </a:ln>
            </p:spPr>
          </p:sp>
          <p:sp>
            <p:nvSpPr>
              <p:cNvPr name="TextBox 16" id="16"/>
              <p:cNvSpPr txBox="true"/>
              <p:nvPr/>
            </p:nvSpPr>
            <p:spPr>
              <a:xfrm>
                <a:off x="0" y="-104775"/>
                <a:ext cx="1777976" cy="1047939"/>
              </a:xfrm>
              <a:prstGeom prst="rect">
                <a:avLst/>
              </a:prstGeom>
            </p:spPr>
            <p:txBody>
              <a:bodyPr anchor="ctr" rtlCol="false" tIns="46804" lIns="46804" bIns="46804" rIns="46804"/>
              <a:lstStyle/>
              <a:p>
                <a:pPr algn="ctr">
                  <a:lnSpc>
                    <a:spcPts val="3500"/>
                  </a:lnSpc>
                </a:pPr>
              </a:p>
            </p:txBody>
          </p:sp>
        </p:grpSp>
        <p:sp>
          <p:nvSpPr>
            <p:cNvPr name="Freeform 17" id="17"/>
            <p:cNvSpPr/>
            <p:nvPr/>
          </p:nvSpPr>
          <p:spPr>
            <a:xfrm flipH="false" flipV="false" rot="0">
              <a:off x="5167463" y="741046"/>
              <a:ext cx="3125536" cy="3047831"/>
            </a:xfrm>
            <a:custGeom>
              <a:avLst/>
              <a:gdLst/>
              <a:ahLst/>
              <a:cxnLst/>
              <a:rect r="r" b="b" t="t" l="l"/>
              <a:pathLst>
                <a:path h="3047831" w="3125536">
                  <a:moveTo>
                    <a:pt x="0" y="0"/>
                  </a:moveTo>
                  <a:lnTo>
                    <a:pt x="3125537" y="0"/>
                  </a:lnTo>
                  <a:lnTo>
                    <a:pt x="3125537" y="3047831"/>
                  </a:lnTo>
                  <a:lnTo>
                    <a:pt x="0" y="3047831"/>
                  </a:lnTo>
                  <a:lnTo>
                    <a:pt x="0" y="0"/>
                  </a:lnTo>
                  <a:close/>
                </a:path>
              </a:pathLst>
            </a:custGeom>
            <a:blipFill>
              <a:blip r:embed="rId3"/>
              <a:stretch>
                <a:fillRect l="-41225" t="-3046" r="-44196" b="-9140"/>
              </a:stretch>
            </a:blipFill>
          </p:spPr>
        </p:sp>
        <p:sp>
          <p:nvSpPr>
            <p:cNvPr name="TextBox 18" id="18"/>
            <p:cNvSpPr txBox="true"/>
            <p:nvPr/>
          </p:nvSpPr>
          <p:spPr>
            <a:xfrm rot="0">
              <a:off x="212921" y="910507"/>
              <a:ext cx="4954543" cy="3220085"/>
            </a:xfrm>
            <a:prstGeom prst="rect">
              <a:avLst/>
            </a:prstGeom>
          </p:spPr>
          <p:txBody>
            <a:bodyPr anchor="t" rtlCol="false" tIns="0" lIns="0" bIns="0" rIns="0">
              <a:spAutoFit/>
            </a:bodyPr>
            <a:lstStyle/>
            <a:p>
              <a:pPr algn="just">
                <a:lnSpc>
                  <a:spcPts val="3089"/>
                </a:lnSpc>
              </a:pPr>
              <a:r>
                <a:rPr lang="en-US" sz="2999">
                  <a:solidFill>
                    <a:srgbClr val="0F6FC6"/>
                  </a:solidFill>
                  <a:latin typeface="Arial"/>
                  <a:ea typeface="Arial"/>
                  <a:cs typeface="Arial"/>
                  <a:sym typeface="Arial"/>
                </a:rPr>
                <a:t>Hitler was a messenger during World War I and was decorated with the Iron Cross for bravery. </a:t>
              </a:r>
            </a:p>
          </p:txBody>
        </p:sp>
        <p:sp>
          <p:nvSpPr>
            <p:cNvPr name="TextBox 19" id="19"/>
            <p:cNvSpPr txBox="true"/>
            <p:nvPr/>
          </p:nvSpPr>
          <p:spPr>
            <a:xfrm rot="0">
              <a:off x="212921" y="117008"/>
              <a:ext cx="4954543" cy="803024"/>
            </a:xfrm>
            <a:prstGeom prst="rect">
              <a:avLst/>
            </a:prstGeom>
          </p:spPr>
          <p:txBody>
            <a:bodyPr anchor="t" rtlCol="false" tIns="0" lIns="0" bIns="0" rIns="0">
              <a:spAutoFit/>
            </a:bodyPr>
            <a:lstStyle/>
            <a:p>
              <a:pPr algn="ctr">
                <a:lnSpc>
                  <a:spcPts val="4449"/>
                </a:lnSpc>
              </a:pPr>
              <a:r>
                <a:rPr lang="en-US" b="true" sz="3503" i="true">
                  <a:solidFill>
                    <a:srgbClr val="004AAD"/>
                  </a:solidFill>
                  <a:latin typeface="Arial Bold Italics"/>
                  <a:ea typeface="Arial Bold Italics"/>
                  <a:cs typeface="Arial Bold Italics"/>
                  <a:sym typeface="Arial Bold Italics"/>
                </a:rPr>
                <a:t>Did you know?</a:t>
              </a:r>
            </a:p>
          </p:txBody>
        </p:sp>
      </p:grpSp>
      <p:sp>
        <p:nvSpPr>
          <p:cNvPr name="Freeform 20" id="20"/>
          <p:cNvSpPr/>
          <p:nvPr/>
        </p:nvSpPr>
        <p:spPr>
          <a:xfrm flipH="false" flipV="false" rot="0">
            <a:off x="10418905" y="2244724"/>
            <a:ext cx="6219750" cy="3731850"/>
          </a:xfrm>
          <a:custGeom>
            <a:avLst/>
            <a:gdLst/>
            <a:ahLst/>
            <a:cxnLst/>
            <a:rect r="r" b="b" t="t" l="l"/>
            <a:pathLst>
              <a:path h="3731850" w="6219750">
                <a:moveTo>
                  <a:pt x="0" y="0"/>
                </a:moveTo>
                <a:lnTo>
                  <a:pt x="6219750" y="0"/>
                </a:lnTo>
                <a:lnTo>
                  <a:pt x="6219750" y="3731850"/>
                </a:lnTo>
                <a:lnTo>
                  <a:pt x="0" y="3731850"/>
                </a:lnTo>
                <a:lnTo>
                  <a:pt x="0" y="0"/>
                </a:lnTo>
                <a:close/>
              </a:path>
            </a:pathLst>
          </a:custGeom>
          <a:blipFill>
            <a:blip r:embed="rId4"/>
            <a:stretch>
              <a:fillRect l="0" t="0" r="0" b="0"/>
            </a:stretch>
          </a:blipFill>
        </p:spPr>
      </p:sp>
      <p:sp>
        <p:nvSpPr>
          <p:cNvPr name="TextBox 21" id="21"/>
          <p:cNvSpPr txBox="true"/>
          <p:nvPr/>
        </p:nvSpPr>
        <p:spPr>
          <a:xfrm rot="5400000">
            <a:off x="1255299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Chapter Twenty-Four: Life in Nazi Germany</a:t>
            </a:r>
          </a:p>
        </p:txBody>
      </p:sp>
      <p:sp>
        <p:nvSpPr>
          <p:cNvPr name="TextBox 22" id="22"/>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004AAD"/>
                </a:solidFill>
                <a:latin typeface="Arial Bold"/>
                <a:ea typeface="Arial Bold"/>
                <a:cs typeface="Arial Bold"/>
                <a:sym typeface="Arial Bold"/>
              </a:rPr>
              <a:t>The Nazi Party</a:t>
            </a:r>
          </a:p>
        </p:txBody>
      </p:sp>
      <p:sp>
        <p:nvSpPr>
          <p:cNvPr name="TextBox 23" id="23"/>
          <p:cNvSpPr txBox="true"/>
          <p:nvPr/>
        </p:nvSpPr>
        <p:spPr>
          <a:xfrm rot="0">
            <a:off x="1028700" y="2130424"/>
            <a:ext cx="9108433" cy="3705225"/>
          </a:xfrm>
          <a:prstGeom prst="rect">
            <a:avLst/>
          </a:prstGeom>
        </p:spPr>
        <p:txBody>
          <a:bodyPr anchor="t" rtlCol="false" tIns="0" lIns="0" bIns="0" rIns="0">
            <a:spAutoFit/>
          </a:bodyPr>
          <a:lstStyle/>
          <a:p>
            <a:pPr algn="just">
              <a:lnSpc>
                <a:spcPts val="4199"/>
              </a:lnSpc>
            </a:pPr>
            <a:r>
              <a:rPr lang="en-US" sz="2999">
                <a:solidFill>
                  <a:srgbClr val="000000"/>
                </a:solidFill>
                <a:latin typeface="Arial"/>
                <a:ea typeface="Arial"/>
                <a:cs typeface="Arial"/>
                <a:sym typeface="Arial"/>
              </a:rPr>
              <a:t>Hitler admired Mussolini's Fascist Party and adopted many of it's methods, including the fascist salute, an army - the </a:t>
            </a:r>
            <a:r>
              <a:rPr lang="en-US" sz="2999" b="true">
                <a:solidFill>
                  <a:srgbClr val="000000"/>
                </a:solidFill>
                <a:latin typeface="Arial Bold"/>
                <a:ea typeface="Arial Bold"/>
                <a:cs typeface="Arial Bold"/>
                <a:sym typeface="Arial Bold"/>
              </a:rPr>
              <a:t>SA </a:t>
            </a:r>
            <a:r>
              <a:rPr lang="en-US" sz="2999">
                <a:solidFill>
                  <a:srgbClr val="000000"/>
                </a:solidFill>
                <a:latin typeface="Arial"/>
                <a:ea typeface="Arial"/>
                <a:cs typeface="Arial"/>
                <a:sym typeface="Arial"/>
              </a:rPr>
              <a:t>or </a:t>
            </a:r>
            <a:r>
              <a:rPr lang="en-US" sz="2999" b="true">
                <a:solidFill>
                  <a:srgbClr val="000000"/>
                </a:solidFill>
                <a:latin typeface="Arial Bold"/>
                <a:ea typeface="Arial Bold"/>
                <a:cs typeface="Arial Bold"/>
                <a:sym typeface="Arial Bold"/>
              </a:rPr>
              <a:t>Sturmabteilung </a:t>
            </a:r>
            <a:r>
              <a:rPr lang="en-US" sz="2999">
                <a:solidFill>
                  <a:srgbClr val="000000"/>
                </a:solidFill>
                <a:latin typeface="Arial"/>
                <a:ea typeface="Arial"/>
                <a:cs typeface="Arial"/>
                <a:sym typeface="Arial"/>
              </a:rPr>
              <a:t>(stormtroopers), also called the </a:t>
            </a:r>
            <a:r>
              <a:rPr lang="en-US" sz="2999" b="true">
                <a:solidFill>
                  <a:srgbClr val="000000"/>
                </a:solidFill>
                <a:latin typeface="Arial Bold"/>
                <a:ea typeface="Arial Bold"/>
                <a:cs typeface="Arial Bold"/>
                <a:sym typeface="Arial Bold"/>
              </a:rPr>
              <a:t>Brownshirts </a:t>
            </a:r>
            <a:r>
              <a:rPr lang="en-US" sz="2999">
                <a:solidFill>
                  <a:srgbClr val="000000"/>
                </a:solidFill>
                <a:latin typeface="Arial"/>
                <a:ea typeface="Arial"/>
                <a:cs typeface="Arial"/>
                <a:sym typeface="Arial"/>
              </a:rPr>
              <a:t>- and an emblem. Hitler chose to use the </a:t>
            </a:r>
            <a:r>
              <a:rPr lang="en-US" sz="2999" b="true">
                <a:solidFill>
                  <a:srgbClr val="000000"/>
                </a:solidFill>
                <a:latin typeface="Arial Bold"/>
                <a:ea typeface="Arial Bold"/>
                <a:cs typeface="Arial Bold"/>
                <a:sym typeface="Arial Bold"/>
              </a:rPr>
              <a:t>swastika </a:t>
            </a:r>
            <a:r>
              <a:rPr lang="en-US" sz="2999">
                <a:solidFill>
                  <a:srgbClr val="000000"/>
                </a:solidFill>
                <a:latin typeface="Arial"/>
                <a:ea typeface="Arial"/>
                <a:cs typeface="Arial"/>
                <a:sym typeface="Arial"/>
              </a:rPr>
              <a:t>instead of the fasces emblem used by Mussolini and made it the country's official flag. </a:t>
            </a:r>
          </a:p>
        </p:txBody>
      </p:sp>
      <p:sp>
        <p:nvSpPr>
          <p:cNvPr name="TextBox 24" id="24"/>
          <p:cNvSpPr txBox="true"/>
          <p:nvPr/>
        </p:nvSpPr>
        <p:spPr>
          <a:xfrm rot="-5400000">
            <a:off x="-4933883" y="4908550"/>
            <a:ext cx="10458316" cy="469900"/>
          </a:xfrm>
          <a:prstGeom prst="rect">
            <a:avLst/>
          </a:prstGeom>
        </p:spPr>
        <p:txBody>
          <a:bodyPr anchor="t" rtlCol="false" tIns="0" lIns="0" bIns="0" rIns="0">
            <a:spAutoFit/>
          </a:bodyPr>
          <a:lstStyle/>
          <a:p>
            <a:pPr algn="ctr">
              <a:lnSpc>
                <a:spcPts val="3499"/>
              </a:lnSpc>
            </a:pPr>
            <a:r>
              <a:rPr lang="en-US" sz="2499" b="true">
                <a:solidFill>
                  <a:srgbClr val="FFFFFF"/>
                </a:solidFill>
                <a:latin typeface="Arial Bold"/>
                <a:ea typeface="Arial Bold"/>
                <a:cs typeface="Arial Bold"/>
                <a:sym typeface="Arial Bold"/>
              </a:rPr>
              <a:t>Strand Three: The History of Europe and the Wider World</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1255299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Chapter Twenty-Four: Life in Nazi Germany</a:t>
            </a:r>
          </a:p>
        </p:txBody>
      </p:sp>
      <p:sp>
        <p:nvSpPr>
          <p:cNvPr name="TextBox 7" id="7"/>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004AAD"/>
                </a:solidFill>
                <a:latin typeface="Arial Bold"/>
                <a:ea typeface="Arial Bold"/>
                <a:cs typeface="Arial Bold"/>
                <a:sym typeface="Arial Bold"/>
              </a:rPr>
              <a:t>The Rise of the Nazi Party</a:t>
            </a:r>
          </a:p>
        </p:txBody>
      </p:sp>
      <p:sp>
        <p:nvSpPr>
          <p:cNvPr name="TextBox 8" id="8"/>
          <p:cNvSpPr txBox="true"/>
          <p:nvPr/>
        </p:nvSpPr>
        <p:spPr>
          <a:xfrm rot="-5400000">
            <a:off x="-4933883" y="4908550"/>
            <a:ext cx="10458316" cy="469900"/>
          </a:xfrm>
          <a:prstGeom prst="rect">
            <a:avLst/>
          </a:prstGeom>
        </p:spPr>
        <p:txBody>
          <a:bodyPr anchor="t" rtlCol="false" tIns="0" lIns="0" bIns="0" rIns="0">
            <a:spAutoFit/>
          </a:bodyPr>
          <a:lstStyle/>
          <a:p>
            <a:pPr algn="ctr">
              <a:lnSpc>
                <a:spcPts val="3499"/>
              </a:lnSpc>
            </a:pPr>
            <a:r>
              <a:rPr lang="en-US" sz="2499" b="true">
                <a:solidFill>
                  <a:srgbClr val="FFFFFF"/>
                </a:solidFill>
                <a:latin typeface="Arial Bold"/>
                <a:ea typeface="Arial Bold"/>
                <a:cs typeface="Arial Bold"/>
                <a:sym typeface="Arial Bold"/>
              </a:rPr>
              <a:t>Strand Three: The History of Europe and the Wider World</a:t>
            </a:r>
          </a:p>
        </p:txBody>
      </p:sp>
      <p:sp>
        <p:nvSpPr>
          <p:cNvPr name="TextBox 9" id="9"/>
          <p:cNvSpPr txBox="true"/>
          <p:nvPr/>
        </p:nvSpPr>
        <p:spPr>
          <a:xfrm rot="0">
            <a:off x="1028700" y="2149474"/>
            <a:ext cx="15609955" cy="6604000"/>
          </a:xfrm>
          <a:prstGeom prst="rect">
            <a:avLst/>
          </a:prstGeom>
        </p:spPr>
        <p:txBody>
          <a:bodyPr anchor="t" rtlCol="false" tIns="0" lIns="0" bIns="0" rIns="0">
            <a:spAutoFit/>
          </a:bodyPr>
          <a:lstStyle/>
          <a:p>
            <a:pPr algn="l">
              <a:lnSpc>
                <a:spcPts val="3499"/>
              </a:lnSpc>
            </a:pPr>
            <a:r>
              <a:rPr lang="en-US" sz="2499">
                <a:solidFill>
                  <a:srgbClr val="000000"/>
                </a:solidFill>
                <a:latin typeface="Arial"/>
                <a:ea typeface="Arial"/>
                <a:cs typeface="Arial"/>
                <a:sym typeface="Arial"/>
              </a:rPr>
              <a:t>Several factors helped Hitler and the Nazi Party to rise to power:</a:t>
            </a:r>
          </a:p>
          <a:p>
            <a:pPr algn="l" marL="539749" indent="-269875" lvl="1">
              <a:lnSpc>
                <a:spcPts val="3499"/>
              </a:lnSpc>
              <a:buFont typeface="Arial"/>
              <a:buChar char="•"/>
            </a:pPr>
            <a:r>
              <a:rPr lang="en-US" b="true" sz="2499">
                <a:solidFill>
                  <a:srgbClr val="000000"/>
                </a:solidFill>
                <a:latin typeface="Arial Bold"/>
                <a:ea typeface="Arial Bold"/>
                <a:cs typeface="Arial Bold"/>
                <a:sym typeface="Arial Bold"/>
              </a:rPr>
              <a:t>The unpopularity of the Weimar government</a:t>
            </a:r>
            <a:r>
              <a:rPr lang="en-US" sz="2499">
                <a:solidFill>
                  <a:srgbClr val="000000"/>
                </a:solidFill>
                <a:latin typeface="Arial"/>
                <a:ea typeface="Arial"/>
                <a:cs typeface="Arial"/>
                <a:sym typeface="Arial"/>
              </a:rPr>
              <a:t>; Many blamed the Weimar government for Germany's defeat, for the harshness of the Treaty of Versailles and the hard times afterwards. </a:t>
            </a:r>
          </a:p>
          <a:p>
            <a:pPr algn="l" marL="539749" indent="-269875" lvl="1">
              <a:lnSpc>
                <a:spcPts val="3499"/>
              </a:lnSpc>
              <a:buFont typeface="Arial"/>
              <a:buChar char="•"/>
            </a:pPr>
            <a:r>
              <a:rPr lang="en-US" b="true" sz="2499">
                <a:solidFill>
                  <a:srgbClr val="000000"/>
                </a:solidFill>
                <a:latin typeface="Arial Bold"/>
                <a:ea typeface="Arial Bold"/>
                <a:cs typeface="Arial Bold"/>
                <a:sym typeface="Arial Bold"/>
              </a:rPr>
              <a:t>The Great Depression</a:t>
            </a:r>
            <a:r>
              <a:rPr lang="en-US" sz="2499">
                <a:solidFill>
                  <a:srgbClr val="000000"/>
                </a:solidFill>
                <a:latin typeface="Arial"/>
                <a:ea typeface="Arial"/>
                <a:cs typeface="Arial"/>
                <a:sym typeface="Arial"/>
              </a:rPr>
              <a:t>: The German economy was on its knees after World War I. Germany took out loans from the US during the 1920s to try to recover. However, in </a:t>
            </a:r>
            <a:r>
              <a:rPr lang="en-US" b="true" sz="2499">
                <a:solidFill>
                  <a:srgbClr val="000000"/>
                </a:solidFill>
                <a:latin typeface="Arial Bold"/>
                <a:ea typeface="Arial Bold"/>
                <a:cs typeface="Arial Bold"/>
                <a:sym typeface="Arial Bold"/>
              </a:rPr>
              <a:t>1929 </a:t>
            </a:r>
            <a:r>
              <a:rPr lang="en-US" sz="2499">
                <a:solidFill>
                  <a:srgbClr val="000000"/>
                </a:solidFill>
                <a:latin typeface="Arial"/>
                <a:ea typeface="Arial"/>
                <a:cs typeface="Arial"/>
                <a:sym typeface="Arial"/>
              </a:rPr>
              <a:t>the US experienced the</a:t>
            </a:r>
            <a:r>
              <a:rPr lang="en-US" b="true" sz="2499">
                <a:solidFill>
                  <a:srgbClr val="000000"/>
                </a:solidFill>
                <a:latin typeface="Arial Bold"/>
                <a:ea typeface="Arial Bold"/>
                <a:cs typeface="Arial Bold"/>
                <a:sym typeface="Arial Bold"/>
              </a:rPr>
              <a:t> Wall Street Crash</a:t>
            </a:r>
            <a:r>
              <a:rPr lang="en-US" sz="2499">
                <a:solidFill>
                  <a:srgbClr val="000000"/>
                </a:solidFill>
                <a:latin typeface="Arial"/>
                <a:ea typeface="Arial"/>
                <a:cs typeface="Arial"/>
                <a:sym typeface="Arial"/>
              </a:rPr>
              <a:t>, when the value of shares in the New York stock exchange suddenly collapsed, throwing the USA and connected economies into chaos and resulted in a global economic depression. The international Great Depression that followed lasted over a decade. US banks withdrew their loans from Germany. Banks and factories closed and unemployment soared. </a:t>
            </a:r>
          </a:p>
          <a:p>
            <a:pPr algn="l" marL="539749" indent="-269875" lvl="1">
              <a:lnSpc>
                <a:spcPts val="3499"/>
              </a:lnSpc>
              <a:buFont typeface="Arial"/>
              <a:buChar char="•"/>
            </a:pPr>
            <a:r>
              <a:rPr lang="en-US" b="true" sz="2499">
                <a:solidFill>
                  <a:srgbClr val="000000"/>
                </a:solidFill>
                <a:latin typeface="Arial Bold"/>
                <a:ea typeface="Arial Bold"/>
                <a:cs typeface="Arial Bold"/>
                <a:sym typeface="Arial Bold"/>
              </a:rPr>
              <a:t>Hitler's leadership and policies</a:t>
            </a:r>
            <a:r>
              <a:rPr lang="en-US" sz="2499">
                <a:solidFill>
                  <a:srgbClr val="000000"/>
                </a:solidFill>
                <a:latin typeface="Arial"/>
                <a:ea typeface="Arial"/>
                <a:cs typeface="Arial"/>
                <a:sym typeface="Arial"/>
              </a:rPr>
              <a:t>: The Beer Hall Putsch, though unsuccessful, showed that Hitler was trying to bring about change. His public speaking skills were of great benefit to the Nazi Party. Hitler opposed the Treaty of Versailles and promised to fix the economy, something people desperately needed. His nationalism appealed to a defeated people because it encouraged them to take pride in their nation and reassured them that he could restore Germany to greatness. He was also anti-Communist, and the wealthy feared communism, so his party had their support. </a:t>
            </a: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DAFpq6lUAl8</dc:identifier>
  <dcterms:modified xsi:type="dcterms:W3CDTF">2011-08-01T06:04:30Z</dcterms:modified>
  <cp:revision>1</cp:revision>
  <dc:title>Ch. 24 - Life in Nazi Germany</dc:title>
</cp:coreProperties>
</file>